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 id="2147483682" r:id="rId2"/>
  </p:sldMasterIdLst>
  <p:notesMasterIdLst>
    <p:notesMasterId r:id="rId98"/>
  </p:notesMasterIdLst>
  <p:handoutMasterIdLst>
    <p:handoutMasterId r:id="rId99"/>
  </p:handoutMasterIdLst>
  <p:sldIdLst>
    <p:sldId id="374" r:id="rId3"/>
    <p:sldId id="258" r:id="rId4"/>
    <p:sldId id="260" r:id="rId5"/>
    <p:sldId id="390" r:id="rId6"/>
    <p:sldId id="384" r:id="rId7"/>
    <p:sldId id="372" r:id="rId8"/>
    <p:sldId id="264" r:id="rId9"/>
    <p:sldId id="265" r:id="rId10"/>
    <p:sldId id="385" r:id="rId11"/>
    <p:sldId id="358" r:id="rId12"/>
    <p:sldId id="267" r:id="rId13"/>
    <p:sldId id="382" r:id="rId14"/>
    <p:sldId id="270" r:id="rId15"/>
    <p:sldId id="272" r:id="rId16"/>
    <p:sldId id="274" r:id="rId17"/>
    <p:sldId id="275" r:id="rId18"/>
    <p:sldId id="276" r:id="rId19"/>
    <p:sldId id="277" r:id="rId20"/>
    <p:sldId id="278" r:id="rId21"/>
    <p:sldId id="279" r:id="rId22"/>
    <p:sldId id="280" r:id="rId23"/>
    <p:sldId id="386" r:id="rId24"/>
    <p:sldId id="283" r:id="rId25"/>
    <p:sldId id="284" r:id="rId26"/>
    <p:sldId id="285" r:id="rId27"/>
    <p:sldId id="286" r:id="rId28"/>
    <p:sldId id="287" r:id="rId29"/>
    <p:sldId id="288" r:id="rId30"/>
    <p:sldId id="289" r:id="rId31"/>
    <p:sldId id="291" r:id="rId32"/>
    <p:sldId id="373" r:id="rId33"/>
    <p:sldId id="294" r:id="rId34"/>
    <p:sldId id="391" r:id="rId35"/>
    <p:sldId id="360" r:id="rId36"/>
    <p:sldId id="299" r:id="rId37"/>
    <p:sldId id="301" r:id="rId38"/>
    <p:sldId id="302" r:id="rId39"/>
    <p:sldId id="303" r:id="rId40"/>
    <p:sldId id="304" r:id="rId41"/>
    <p:sldId id="306" r:id="rId42"/>
    <p:sldId id="392" r:id="rId43"/>
    <p:sldId id="362" r:id="rId44"/>
    <p:sldId id="308" r:id="rId45"/>
    <p:sldId id="309" r:id="rId46"/>
    <p:sldId id="363" r:id="rId47"/>
    <p:sldId id="310" r:id="rId48"/>
    <p:sldId id="311" r:id="rId49"/>
    <p:sldId id="375" r:id="rId50"/>
    <p:sldId id="376" r:id="rId51"/>
    <p:sldId id="377" r:id="rId52"/>
    <p:sldId id="378" r:id="rId53"/>
    <p:sldId id="316" r:id="rId54"/>
    <p:sldId id="379" r:id="rId55"/>
    <p:sldId id="317" r:id="rId56"/>
    <p:sldId id="318" r:id="rId57"/>
    <p:sldId id="319" r:id="rId58"/>
    <p:sldId id="320" r:id="rId59"/>
    <p:sldId id="393" r:id="rId60"/>
    <p:sldId id="322" r:id="rId61"/>
    <p:sldId id="323" r:id="rId62"/>
    <p:sldId id="380" r:id="rId63"/>
    <p:sldId id="325" r:id="rId64"/>
    <p:sldId id="326" r:id="rId65"/>
    <p:sldId id="327" r:id="rId66"/>
    <p:sldId id="328" r:id="rId67"/>
    <p:sldId id="329" r:id="rId68"/>
    <p:sldId id="357" r:id="rId69"/>
    <p:sldId id="331" r:id="rId70"/>
    <p:sldId id="332" r:id="rId71"/>
    <p:sldId id="333" r:id="rId72"/>
    <p:sldId id="365" r:id="rId73"/>
    <p:sldId id="335" r:id="rId74"/>
    <p:sldId id="336" r:id="rId75"/>
    <p:sldId id="366" r:id="rId76"/>
    <p:sldId id="367" r:id="rId77"/>
    <p:sldId id="337" r:id="rId78"/>
    <p:sldId id="338" r:id="rId79"/>
    <p:sldId id="339" r:id="rId80"/>
    <p:sldId id="340" r:id="rId81"/>
    <p:sldId id="388" r:id="rId82"/>
    <p:sldId id="343" r:id="rId83"/>
    <p:sldId id="389" r:id="rId84"/>
    <p:sldId id="346" r:id="rId85"/>
    <p:sldId id="347" r:id="rId86"/>
    <p:sldId id="348" r:id="rId87"/>
    <p:sldId id="349" r:id="rId88"/>
    <p:sldId id="350" r:id="rId89"/>
    <p:sldId id="368" r:id="rId90"/>
    <p:sldId id="351" r:id="rId91"/>
    <p:sldId id="352" r:id="rId92"/>
    <p:sldId id="353" r:id="rId93"/>
    <p:sldId id="354" r:id="rId94"/>
    <p:sldId id="356" r:id="rId95"/>
    <p:sldId id="369" r:id="rId96"/>
    <p:sldId id="381" r:id="rId9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374"/>
            <p14:sldId id="258"/>
            <p14:sldId id="260"/>
            <p14:sldId id="390"/>
            <p14:sldId id="384"/>
            <p14:sldId id="372"/>
            <p14:sldId id="264"/>
            <p14:sldId id="265"/>
            <p14:sldId id="385"/>
            <p14:sldId id="358"/>
            <p14:sldId id="267"/>
            <p14:sldId id="382"/>
            <p14:sldId id="270"/>
            <p14:sldId id="272"/>
            <p14:sldId id="274"/>
            <p14:sldId id="275"/>
            <p14:sldId id="276"/>
            <p14:sldId id="277"/>
            <p14:sldId id="278"/>
            <p14:sldId id="279"/>
            <p14:sldId id="280"/>
            <p14:sldId id="386"/>
            <p14:sldId id="283"/>
            <p14:sldId id="284"/>
            <p14:sldId id="285"/>
            <p14:sldId id="286"/>
            <p14:sldId id="287"/>
            <p14:sldId id="288"/>
            <p14:sldId id="289"/>
            <p14:sldId id="291"/>
            <p14:sldId id="373"/>
            <p14:sldId id="294"/>
            <p14:sldId id="391"/>
            <p14:sldId id="360"/>
            <p14:sldId id="299"/>
            <p14:sldId id="301"/>
            <p14:sldId id="302"/>
            <p14:sldId id="303"/>
            <p14:sldId id="304"/>
            <p14:sldId id="306"/>
            <p14:sldId id="392"/>
            <p14:sldId id="362"/>
            <p14:sldId id="308"/>
            <p14:sldId id="309"/>
            <p14:sldId id="363"/>
            <p14:sldId id="310"/>
            <p14:sldId id="311"/>
            <p14:sldId id="375"/>
            <p14:sldId id="376"/>
            <p14:sldId id="377"/>
            <p14:sldId id="378"/>
            <p14:sldId id="316"/>
            <p14:sldId id="379"/>
            <p14:sldId id="317"/>
            <p14:sldId id="318"/>
            <p14:sldId id="319"/>
            <p14:sldId id="320"/>
            <p14:sldId id="393"/>
            <p14:sldId id="322"/>
            <p14:sldId id="323"/>
            <p14:sldId id="380"/>
            <p14:sldId id="325"/>
            <p14:sldId id="326"/>
            <p14:sldId id="327"/>
            <p14:sldId id="328"/>
            <p14:sldId id="329"/>
            <p14:sldId id="357"/>
            <p14:sldId id="331"/>
            <p14:sldId id="332"/>
            <p14:sldId id="333"/>
            <p14:sldId id="365"/>
            <p14:sldId id="335"/>
            <p14:sldId id="336"/>
            <p14:sldId id="366"/>
            <p14:sldId id="367"/>
            <p14:sldId id="337"/>
            <p14:sldId id="338"/>
            <p14:sldId id="339"/>
            <p14:sldId id="340"/>
            <p14:sldId id="388"/>
            <p14:sldId id="343"/>
            <p14:sldId id="389"/>
            <p14:sldId id="346"/>
            <p14:sldId id="347"/>
            <p14:sldId id="348"/>
            <p14:sldId id="349"/>
            <p14:sldId id="350"/>
            <p14:sldId id="368"/>
            <p14:sldId id="351"/>
            <p14:sldId id="352"/>
            <p14:sldId id="353"/>
            <p14:sldId id="354"/>
            <p14:sldId id="356"/>
            <p14:sldId id="369"/>
            <p14:sldId id="3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75" autoAdjust="0"/>
    <p:restoredTop sz="94651" autoAdjust="0"/>
  </p:normalViewPr>
  <p:slideViewPr>
    <p:cSldViewPr>
      <p:cViewPr varScale="1">
        <p:scale>
          <a:sx n="105" d="100"/>
          <a:sy n="105" d="100"/>
        </p:scale>
        <p:origin x="168" y="114"/>
      </p:cViewPr>
      <p:guideLst>
        <p:guide orient="horz" pos="2160"/>
        <p:guide pos="2880"/>
      </p:guideLst>
    </p:cSldViewPr>
  </p:slideViewPr>
  <p:outlineViewPr>
    <p:cViewPr>
      <p:scale>
        <a:sx n="33" d="100"/>
        <a:sy n="33" d="100"/>
      </p:scale>
      <p:origin x="0" y="-3191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3/21/2018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3/21/2018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72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F7B12E7-894A-2244-8610-D25C7D6097DA}" type="slidenum">
              <a:rPr lang="en-US">
                <a:latin typeface="Times New Roman" pitchFamily="-109" charset="0"/>
              </a:rPr>
              <a:pPr/>
              <a:t>46</a:t>
            </a:fld>
            <a:endParaRPr lang="en-US">
              <a:latin typeface="Times New Roman" pitchFamily="-109"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2410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47</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3840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48</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620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49</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89605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50</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309151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0D27C7C-8047-9C4F-8D5A-F322609EB4AC}" type="slidenum">
              <a:rPr lang="en-US">
                <a:latin typeface="Times New Roman" pitchFamily="-109" charset="0"/>
              </a:rPr>
              <a:pPr/>
              <a:t>51</a:t>
            </a:fld>
            <a:endParaRPr lang="en-US">
              <a:latin typeface="Times New Roman" pitchFamily="-109"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14626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8A6C7AF8-48CE-3942-ADD9-86763FD4B2EB}" type="slidenum">
              <a:rPr lang="en-US">
                <a:latin typeface="Times New Roman" pitchFamily="-109" charset="0"/>
              </a:rPr>
              <a:pPr/>
              <a:t>52</a:t>
            </a:fld>
            <a:endParaRPr lang="en-US">
              <a:latin typeface="Times New Roman" pitchFamily="-109"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3354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8479148-8EDB-4342-9516-345061059A4C}" type="slidenum">
              <a:rPr lang="en-US">
                <a:latin typeface="Times New Roman" pitchFamily="-109" charset="0"/>
              </a:rPr>
              <a:pPr/>
              <a:t>53</a:t>
            </a:fld>
            <a:endParaRPr lang="en-US">
              <a:latin typeface="Times New Roman" pitchFamily="-109"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04713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8479148-8EDB-4342-9516-345061059A4C}" type="slidenum">
              <a:rPr lang="en-US">
                <a:latin typeface="Times New Roman" pitchFamily="-109" charset="0"/>
              </a:rPr>
              <a:pPr/>
              <a:t>54</a:t>
            </a:fld>
            <a:endParaRPr lang="en-US">
              <a:latin typeface="Times New Roman" pitchFamily="-109"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8006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7498BD3-9A37-D34B-BF41-7EFC9BD91910}" type="slidenum">
              <a:rPr lang="en-US">
                <a:latin typeface="Times New Roman" pitchFamily="-109" charset="0"/>
              </a:rPr>
              <a:pPr/>
              <a:t>55</a:t>
            </a:fld>
            <a:endParaRPr lang="en-US">
              <a:latin typeface="Times New Roman" pitchFamily="-109"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7298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A463C59-1AA0-1047-A35C-C690A704F3CA}" type="slidenum">
              <a:rPr lang="en-US">
                <a:latin typeface="Times New Roman" pitchFamily="-109" charset="0"/>
              </a:rPr>
              <a:pPr/>
              <a:t>2</a:t>
            </a:fld>
            <a:endParaRPr lang="en-US">
              <a:latin typeface="Times New Roman" pitchFamily="-109"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07214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64D7224-D787-B24B-ABDB-A5B5B6E6D70E}" type="slidenum">
              <a:rPr lang="en-US">
                <a:latin typeface="Times New Roman" pitchFamily="-109" charset="0"/>
              </a:rPr>
              <a:pPr/>
              <a:t>56</a:t>
            </a:fld>
            <a:endParaRPr lang="en-US">
              <a:latin typeface="Times New Roman" pitchFamily="-109"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00588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4F9195E0-0999-C542-8AB2-8075C407C319}" type="slidenum">
              <a:rPr lang="en-US">
                <a:latin typeface="Times New Roman" pitchFamily="-109" charset="0"/>
              </a:rPr>
              <a:pPr/>
              <a:t>60</a:t>
            </a:fld>
            <a:endParaRPr lang="en-US">
              <a:latin typeface="Times New Roman" pitchFamily="-109"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16967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5204766B-6F45-704F-94E5-A73C3EC94EF7}" type="slidenum">
              <a:rPr lang="en-US">
                <a:latin typeface="Times New Roman" pitchFamily="-109" charset="0"/>
              </a:rPr>
              <a:pPr/>
              <a:t>62</a:t>
            </a:fld>
            <a:endParaRPr lang="en-US">
              <a:latin typeface="Times New Roman" pitchFamily="-109"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06503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4BC0947-1268-BB40-8B62-8B382AC27DE2}" type="slidenum">
              <a:rPr lang="en-US">
                <a:latin typeface="Times New Roman" pitchFamily="-109" charset="0"/>
              </a:rPr>
              <a:pPr/>
              <a:t>63</a:t>
            </a:fld>
            <a:endParaRPr lang="en-US">
              <a:latin typeface="Times New Roman" pitchFamily="-109"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4605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3AF6729E-E1EE-D448-BFD2-0113EFBB9D32}" type="slidenum">
              <a:rPr lang="en-US">
                <a:latin typeface="Times New Roman" pitchFamily="-109" charset="0"/>
              </a:rPr>
              <a:pPr/>
              <a:t>64</a:t>
            </a:fld>
            <a:endParaRPr lang="en-US">
              <a:latin typeface="Times New Roman" pitchFamily="-109"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18819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421F117F-BEFB-C24E-842E-1A5F33C27E0A}" type="slidenum">
              <a:rPr lang="en-US">
                <a:latin typeface="Times New Roman" pitchFamily="-109" charset="0"/>
              </a:rPr>
              <a:pPr/>
              <a:t>84</a:t>
            </a:fld>
            <a:endParaRPr lang="en-US">
              <a:latin typeface="Times New Roman" pitchFamily="-109"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3345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95</a:t>
            </a:fld>
            <a:endParaRPr lang="en-US"/>
          </a:p>
        </p:txBody>
      </p:sp>
    </p:spTree>
    <p:extLst>
      <p:ext uri="{BB962C8B-B14F-4D97-AF65-F5344CB8AC3E}">
        <p14:creationId xmlns:p14="http://schemas.microsoft.com/office/powerpoint/2010/main" val="2294579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D302144-126C-B146-8D93-A52326C3BEAE}" type="slidenum">
              <a:rPr lang="en-US">
                <a:latin typeface="Times New Roman" pitchFamily="-109" charset="0"/>
              </a:rPr>
              <a:pPr/>
              <a:t>3</a:t>
            </a:fld>
            <a:endParaRPr lang="en-US">
              <a:latin typeface="Times New Roman" pitchFamily="-109" charset="0"/>
            </a:endParaRPr>
          </a:p>
        </p:txBody>
      </p:sp>
      <p:sp>
        <p:nvSpPr>
          <p:cNvPr id="65539" name="Rectangle 2"/>
          <p:cNvSpPr>
            <a:spLocks noGrp="1" noRot="1" noChangeAspect="1" noChangeArrowheads="1"/>
          </p:cNvSpPr>
          <p:nvPr>
            <p:ph type="sldImg"/>
          </p:nvPr>
        </p:nvSpPr>
        <p:spPr>
          <a:solidFill>
            <a:srgbClr val="FFFFFF"/>
          </a:solidFill>
          <a:ln/>
        </p:spPr>
      </p:sp>
      <p:sp>
        <p:nvSpPr>
          <p:cNvPr id="65540" name="Rectangle 3"/>
          <p:cNvSpPr>
            <a:spLocks noGrp="1" noChangeArrowheads="1"/>
          </p:cNvSpPr>
          <p:nvPr>
            <p:ph type="body" idx="1"/>
          </p:nvPr>
        </p:nvSpPr>
        <p:spPr>
          <a:xfrm>
            <a:off x="838200" y="4267200"/>
            <a:ext cx="5029200" cy="4114800"/>
          </a:xfrm>
          <a:solidFill>
            <a:srgbClr val="FFFFFF"/>
          </a:solidFill>
          <a:ln>
            <a:solidFill>
              <a:srgbClr val="000000"/>
            </a:solidFill>
          </a:ln>
        </p:spPr>
        <p:txBody>
          <a:bodyPr lIns="89950" tIns="44975" rIns="89950" bIns="44975"/>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0450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DB977EE-7DE5-B34D-8740-DBB203463264}" type="slidenum">
              <a:rPr lang="en-US">
                <a:latin typeface="Times New Roman" pitchFamily="-109" charset="0"/>
              </a:rPr>
              <a:pPr/>
              <a:t>19</a:t>
            </a:fld>
            <a:endParaRPr lang="en-US">
              <a:latin typeface="Times New Roman"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83507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B245378-148F-124B-A725-4458B355A04D}" type="slidenum">
              <a:rPr lang="en-US">
                <a:latin typeface="Times New Roman" pitchFamily="-109" charset="0"/>
              </a:rPr>
              <a:pPr/>
              <a:t>36</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0551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6157D1-8167-AE40-BE82-A376FD599593}" type="slidenum">
              <a:rPr lang="en-US">
                <a:latin typeface="Times New Roman" pitchFamily="-109" charset="0"/>
              </a:rPr>
              <a:pPr/>
              <a:t>37</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989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5707435-BBEB-8D4A-B013-81CD277A45D1}" type="slidenum">
              <a:rPr lang="en-US">
                <a:latin typeface="Times New Roman" pitchFamily="-109" charset="0"/>
              </a:rPr>
              <a:pPr/>
              <a:t>38</a:t>
            </a:fld>
            <a:endParaRPr lang="en-US">
              <a:latin typeface="Times New Roman" pitchFamily="-109"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52719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C087A-6EBA-2A44-9546-3D46420BB1CE}" type="slidenum">
              <a:rPr lang="en-US">
                <a:latin typeface="Times New Roman" pitchFamily="-109" charset="0"/>
              </a:rPr>
              <a:pPr/>
              <a:t>43</a:t>
            </a:fld>
            <a:endParaRPr lang="en-US">
              <a:latin typeface="Times New Roman" pitchFamily="-109"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7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13788FC-4352-5D4F-87E2-5CF76EAFE902}" type="slidenum">
              <a:rPr lang="en-US">
                <a:latin typeface="Times New Roman" pitchFamily="-109" charset="0"/>
              </a:rPr>
              <a:pPr/>
              <a:t>44</a:t>
            </a:fld>
            <a:endParaRPr lang="en-US">
              <a:latin typeface="Times New Roman" pitchFamily="-109"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3848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umber Content">
    <p:spTree>
      <p:nvGrpSpPr>
        <p:cNvPr id="1" name="Shape 61"/>
        <p:cNvGrpSpPr/>
        <p:nvPr/>
      </p:nvGrpSpPr>
      <p:grpSpPr>
        <a:xfrm>
          <a:off x="0" y="0"/>
          <a:ext cx="0" cy="0"/>
          <a:chOff x="0" y="0"/>
          <a:chExt cx="0" cy="0"/>
        </a:xfrm>
      </p:grpSpPr>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429768" marR="0" lvl="0" indent="-429768" algn="l" rtl="0">
              <a:spcBef>
                <a:spcPts val="15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1pPr>
            <a:lvl2pPr marL="740664" marR="0" lvl="1" indent="-283464" algn="l" rtl="0">
              <a:spcBef>
                <a:spcPts val="6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203445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457200" y="5562600"/>
            <a:ext cx="8229600" cy="685800"/>
          </a:xfrm>
        </p:spPr>
        <p:txBody>
          <a:bodyPr anchor="b" anchorCtr="0"/>
          <a:lstStyle>
            <a:lvl1pPr marL="0" indent="0">
              <a:spcBef>
                <a:spcPts val="0"/>
              </a:spcBef>
              <a:buNone/>
              <a:defRPr sz="1400">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9659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57540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4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92033" y="230124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8" name="Shape 26"/>
          <p:cNvSpPr txBox="1">
            <a:spLocks noGrp="1"/>
          </p:cNvSpPr>
          <p:nvPr>
            <p:ph type="body" idx="14"/>
          </p:nvPr>
        </p:nvSpPr>
        <p:spPr>
          <a:xfrm>
            <a:off x="531222" y="3058883"/>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9" name="Shape 26"/>
          <p:cNvSpPr txBox="1">
            <a:spLocks noGrp="1"/>
          </p:cNvSpPr>
          <p:nvPr>
            <p:ph type="body" idx="15"/>
          </p:nvPr>
        </p:nvSpPr>
        <p:spPr>
          <a:xfrm>
            <a:off x="557348" y="3790407"/>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10" name="Shape 26"/>
          <p:cNvSpPr txBox="1">
            <a:spLocks noGrp="1"/>
          </p:cNvSpPr>
          <p:nvPr>
            <p:ph type="body" idx="16"/>
          </p:nvPr>
        </p:nvSpPr>
        <p:spPr>
          <a:xfrm>
            <a:off x="570411" y="450886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981427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1" y="1600200"/>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572001" y="1608907"/>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3909981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Click to edit Master title style</a:t>
            </a:r>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r>
              <a:rPr lang="en-US" dirty="0" smtClean="0"/>
              <a:t>Click to edit Master subtitle style</a:t>
            </a:r>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712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224304711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8">
            <a:alphaModFix/>
          </a:blip>
          <a:srcRect/>
          <a:stretch/>
        </p:blipFill>
        <p:spPr>
          <a:xfrm>
            <a:off x="443972" y="6429709"/>
            <a:ext cx="917999" cy="279914"/>
          </a:xfrm>
          <a:prstGeom prst="rect">
            <a:avLst/>
          </a:prstGeom>
          <a:noFill/>
          <a:ln>
            <a:noFill/>
          </a:ln>
        </p:spPr>
      </p:pic>
      <p:sp>
        <p:nvSpPr>
          <p:cNvPr id="9"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71417253"/>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1991305310"/>
      </p:ext>
    </p:extLst>
  </p:cSld>
  <p:clrMap bg1="lt1" tx1="dk1" bg2="dk2" tx2="lt2" accent1="accent1" accent2="accent2" accent3="accent3" accent4="accent4" accent5="accent5" accent6="accent6" hlink="hlink" folHlink="folHlink"/>
  <p:sldLayoutIdLst>
    <p:sldLayoutId id="2147483684" r:id="rId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www.slate.co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pPr lvl="0"/>
            <a:r>
              <a:rPr lang="en-US" dirty="0" smtClean="0"/>
              <a:t>The Practice of Computing Using Python</a:t>
            </a:r>
            <a:endParaRPr lang="en-US" dirty="0">
              <a:sym typeface="Times New Roman"/>
            </a:endParaRP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2</a:t>
            </a:r>
            <a:endParaRPr lang="en-US" dirty="0">
              <a:sym typeface="Arial"/>
            </a:endParaRPr>
          </a:p>
        </p:txBody>
      </p:sp>
      <p:sp>
        <p:nvSpPr>
          <p:cNvPr id="199" name="Text Placeholder 4"/>
          <p:cNvSpPr txBox="1">
            <a:spLocks noGrp="1"/>
          </p:cNvSpPr>
          <p:nvPr>
            <p:ph type="body" idx="3"/>
          </p:nvPr>
        </p:nvSpPr>
        <p:spPr>
          <a:xfrm>
            <a:off x="5029200" y="3200401"/>
            <a:ext cx="3657600" cy="990600"/>
          </a:xfrm>
        </p:spPr>
        <p:txBody>
          <a:bodyPr/>
          <a:lstStyle/>
          <a:p>
            <a:r>
              <a:rPr lang="en-US" dirty="0" smtClean="0"/>
              <a:t>Control</a:t>
            </a:r>
            <a:endParaRPr lang="en-US" dirty="0"/>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a:ln w="9525">
            <a:solidFill>
              <a:schemeClr val="tx1"/>
            </a:solidFill>
          </a:ln>
        </p:spPr>
      </p:pic>
      <p:sp>
        <p:nvSpPr>
          <p:cNvPr id="2" name="Text Placeholder 6"/>
          <p:cNvSpPr>
            <a:spLocks noGrp="1"/>
          </p:cNvSpPr>
          <p:nvPr>
            <p:ph type="body" sz="quarter" idx="13"/>
          </p:nvPr>
        </p:nvSpPr>
        <p:spPr>
          <a:xfrm>
            <a:off x="1692343" y="6377021"/>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5029200" y="4472023"/>
            <a:ext cx="3657600" cy="738664"/>
          </a:xfrm>
          <a:prstGeom prst="rect">
            <a:avLst/>
          </a:prstGeom>
          <a:noFill/>
        </p:spPr>
        <p:txBody>
          <a:bodyPr wrap="square" rtlCol="0">
            <a:spAutoFit/>
          </a:bodyPr>
          <a:lstStyle/>
          <a:p>
            <a:r>
              <a:rPr lang="en-US" sz="1400" dirty="0" smtClean="0">
                <a:solidFill>
                  <a:schemeClr val="bg1"/>
                </a:solidFill>
                <a:latin typeface="+mn-lt"/>
              </a:rPr>
              <a:t>Slides in this presentation contains hyperlinks. JAWS users should be able to get a list of links by using INSERT+F7</a:t>
            </a:r>
            <a:endParaRPr lang="en-US" sz="1400" dirty="0">
              <a:solidFill>
                <a:schemeClr val="bg1"/>
              </a:solidFill>
              <a:latin typeface="+mn-lt"/>
            </a:endParaRPr>
          </a:p>
        </p:txBody>
      </p:sp>
    </p:spTree>
    <p:extLst>
      <p:ext uri="{BB962C8B-B14F-4D97-AF65-F5344CB8AC3E}">
        <p14:creationId xmlns:p14="http://schemas.microsoft.com/office/powerpoint/2010/main" val="3602416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if-else</a:t>
            </a:r>
            <a:r>
              <a:rPr lang="en-US" i="1" dirty="0"/>
              <a:t> </a:t>
            </a:r>
            <a:r>
              <a:rPr lang="en-US" dirty="0"/>
              <a:t>Statement</a:t>
            </a:r>
          </a:p>
        </p:txBody>
      </p:sp>
      <p:pic>
        <p:nvPicPr>
          <p:cNvPr id="6" name="Picture 1" descr="Code has 8 lines, as follows. Line 1. Greater than, greater than, greater than first underscore I n t equals 10. Line 2. Greater than, greater than, greater than second underscore I n t equals 20. Line 3. Greater than, greater than, greater than if first underscore I n t greater than second underscore I n t colon. Line 4, indented once. Print left parenthesis double quote the first I n t is bigger exclamation double quote right parenthesis. Line 5. Else colon. Line 6, indented once. Print left parenthesis double quote the second I n t is bigger exclamation double quote right parenthesis.  Line 7, two paragraphs. The second I n t is bigger exclamation. Line 8, two paragraphs. Greater than, greater than, greater than."/>
          <p:cNvPicPr>
            <a:picLocks noGrp="1" noChangeAspect="1"/>
          </p:cNvPicPr>
          <p:nvPr>
            <p:ph sz="quarter" idx="4294967295"/>
          </p:nvPr>
        </p:nvPicPr>
        <p:blipFill>
          <a:blip r:embed="rId2"/>
          <a:stretch>
            <a:fillRect/>
          </a:stretch>
        </p:blipFill>
        <p:spPr>
          <a:xfrm>
            <a:off x="1828800" y="2514600"/>
            <a:ext cx="4873625" cy="2425700"/>
          </a:xfrm>
        </p:spPr>
      </p:pic>
    </p:spTree>
    <p:extLst>
      <p:ext uri="{BB962C8B-B14F-4D97-AF65-F5344CB8AC3E}">
        <p14:creationId xmlns:p14="http://schemas.microsoft.com/office/powerpoint/2010/main" val="3994080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Safe Lead in Basketball</a:t>
            </a:r>
            <a:endParaRPr lang="en-US" dirty="0"/>
          </a:p>
        </p:txBody>
      </p:sp>
      <p:sp>
        <p:nvSpPr>
          <p:cNvPr id="3" name="Content Placeholder 2"/>
          <p:cNvSpPr>
            <a:spLocks noGrp="1"/>
          </p:cNvSpPr>
          <p:nvPr>
            <p:ph type="body" idx="1"/>
          </p:nvPr>
        </p:nvSpPr>
        <p:spPr/>
        <p:txBody>
          <a:bodyPr/>
          <a:lstStyle/>
          <a:p>
            <a:r>
              <a:rPr lang="en-US" dirty="0" smtClean="0"/>
              <a:t>Algorithm due to Bill James (</a:t>
            </a:r>
            <a:r>
              <a:rPr lang="en-US" dirty="0" smtClean="0">
                <a:hlinkClick r:id="rId2" tooltip="www.slate.com"/>
              </a:rPr>
              <a:t>www.slate.com</a:t>
            </a:r>
            <a:r>
              <a:rPr lang="en-US" dirty="0" smtClean="0"/>
              <a:t>)</a:t>
            </a:r>
          </a:p>
          <a:p>
            <a:r>
              <a:rPr lang="en-US" dirty="0" smtClean="0"/>
              <a:t>under what conditions can you safely determine that a lead in a basketball game is insurmountable?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Algorithm</a:t>
            </a:r>
            <a:endParaRPr lang="en-US" dirty="0"/>
          </a:p>
        </p:txBody>
      </p:sp>
      <p:sp>
        <p:nvSpPr>
          <p:cNvPr id="3" name="Text Placeholder 2"/>
          <p:cNvSpPr>
            <a:spLocks noGrp="1"/>
          </p:cNvSpPr>
          <p:nvPr>
            <p:ph type="body" idx="1"/>
          </p:nvPr>
        </p:nvSpPr>
        <p:spPr/>
        <p:txBody>
          <a:bodyPr/>
          <a:lstStyle/>
          <a:p>
            <a:r>
              <a:rPr lang="en-US" dirty="0" smtClean="0"/>
              <a:t>Take the number of points one team is ahead</a:t>
            </a:r>
            <a:endParaRPr lang="en-US" dirty="0"/>
          </a:p>
        </p:txBody>
      </p:sp>
      <p:sp>
        <p:nvSpPr>
          <p:cNvPr id="4" name="Text Placeholder 3"/>
          <p:cNvSpPr>
            <a:spLocks noGrp="1"/>
          </p:cNvSpPr>
          <p:nvPr>
            <p:ph type="body" idx="13"/>
          </p:nvPr>
        </p:nvSpPr>
        <p:spPr>
          <a:xfrm>
            <a:off x="457200" y="2057400"/>
            <a:ext cx="8264433" cy="607423"/>
          </a:xfrm>
        </p:spPr>
        <p:txBody>
          <a:bodyPr/>
          <a:lstStyle/>
          <a:p>
            <a:r>
              <a:rPr lang="en-US" dirty="0"/>
              <a:t>Subtract </a:t>
            </a:r>
            <a:r>
              <a:rPr lang="en-US" dirty="0" smtClean="0"/>
              <a:t>three</a:t>
            </a:r>
            <a:endParaRPr lang="en-US" dirty="0"/>
          </a:p>
        </p:txBody>
      </p:sp>
      <p:sp>
        <p:nvSpPr>
          <p:cNvPr id="5" name="Text Placeholder 4"/>
          <p:cNvSpPr>
            <a:spLocks noGrp="1"/>
          </p:cNvSpPr>
          <p:nvPr>
            <p:ph type="body" idx="14"/>
          </p:nvPr>
        </p:nvSpPr>
        <p:spPr>
          <a:xfrm>
            <a:off x="457200" y="2662637"/>
            <a:ext cx="1066800" cy="607423"/>
          </a:xfrm>
        </p:spPr>
        <p:txBody>
          <a:bodyPr/>
          <a:lstStyle/>
          <a:p>
            <a:r>
              <a:rPr lang="en-US" dirty="0"/>
              <a:t>Add</a:t>
            </a:r>
          </a:p>
        </p:txBody>
      </p:sp>
      <p:graphicFrame>
        <p:nvGraphicFramePr>
          <p:cNvPr id="10" name="Object 9" descr="1 half"/>
          <p:cNvGraphicFramePr>
            <a:graphicFrameLocks noChangeAspect="1"/>
          </p:cNvGraphicFramePr>
          <p:nvPr>
            <p:extLst>
              <p:ext uri="{D42A27DB-BD31-4B8C-83A1-F6EECF244321}">
                <p14:modId xmlns:p14="http://schemas.microsoft.com/office/powerpoint/2010/main" val="749887077"/>
              </p:ext>
            </p:extLst>
          </p:nvPr>
        </p:nvGraphicFramePr>
        <p:xfrm>
          <a:off x="1466088" y="2773674"/>
          <a:ext cx="286221" cy="381630"/>
        </p:xfrm>
        <a:graphic>
          <a:graphicData uri="http://schemas.openxmlformats.org/presentationml/2006/ole">
            <mc:AlternateContent xmlns:mc="http://schemas.openxmlformats.org/markup-compatibility/2006">
              <mc:Choice xmlns:v="urn:schemas-microsoft-com:vml" Requires="v">
                <p:oleObj spid="_x0000_s1068" name="Equation" r:id="rId3" imgW="342720" imgH="457200" progId="Equation.DSMT4">
                  <p:embed/>
                </p:oleObj>
              </mc:Choice>
              <mc:Fallback>
                <p:oleObj name="Equation" r:id="rId3" imgW="342720" imgH="457200" progId="Equation.DSMT4">
                  <p:embed/>
                  <p:pic>
                    <p:nvPicPr>
                      <p:cNvPr id="8" name="Object 7"/>
                      <p:cNvPicPr/>
                      <p:nvPr/>
                    </p:nvPicPr>
                    <p:blipFill>
                      <a:blip r:embed="rId4"/>
                      <a:stretch>
                        <a:fillRect/>
                      </a:stretch>
                    </p:blipFill>
                    <p:spPr>
                      <a:xfrm>
                        <a:off x="1466088" y="2773674"/>
                        <a:ext cx="286221" cy="381630"/>
                      </a:xfrm>
                      <a:prstGeom prst="rect">
                        <a:avLst/>
                      </a:prstGeom>
                    </p:spPr>
                  </p:pic>
                </p:oleObj>
              </mc:Fallback>
            </mc:AlternateContent>
          </a:graphicData>
        </a:graphic>
      </p:graphicFrame>
      <p:sp>
        <p:nvSpPr>
          <p:cNvPr id="6" name="Text Placeholder 5"/>
          <p:cNvSpPr>
            <a:spLocks noGrp="1"/>
          </p:cNvSpPr>
          <p:nvPr>
            <p:ph type="body" idx="15"/>
          </p:nvPr>
        </p:nvSpPr>
        <p:spPr>
          <a:xfrm>
            <a:off x="1752308" y="2651754"/>
            <a:ext cx="6782092" cy="607423"/>
          </a:xfrm>
        </p:spPr>
        <p:txBody>
          <a:bodyPr/>
          <a:lstStyle/>
          <a:p>
            <a:pPr marL="0" indent="0">
              <a:buNone/>
            </a:pPr>
            <a:r>
              <a:rPr lang="en-US" dirty="0"/>
              <a:t>point if team that is ahead has the ball, subtract</a:t>
            </a:r>
          </a:p>
        </p:txBody>
      </p:sp>
      <p:graphicFrame>
        <p:nvGraphicFramePr>
          <p:cNvPr id="11" name="Object 10" descr="1 half"/>
          <p:cNvGraphicFramePr>
            <a:graphicFrameLocks noChangeAspect="1"/>
          </p:cNvGraphicFramePr>
          <p:nvPr>
            <p:extLst>
              <p:ext uri="{D42A27DB-BD31-4B8C-83A1-F6EECF244321}">
                <p14:modId xmlns:p14="http://schemas.microsoft.com/office/powerpoint/2010/main" val="2767571129"/>
              </p:ext>
            </p:extLst>
          </p:nvPr>
        </p:nvGraphicFramePr>
        <p:xfrm>
          <a:off x="838200" y="3185154"/>
          <a:ext cx="283388" cy="377851"/>
        </p:xfrm>
        <a:graphic>
          <a:graphicData uri="http://schemas.openxmlformats.org/presentationml/2006/ole">
            <mc:AlternateContent xmlns:mc="http://schemas.openxmlformats.org/markup-compatibility/2006">
              <mc:Choice xmlns:v="urn:schemas-microsoft-com:vml" Requires="v">
                <p:oleObj spid="_x0000_s1069" name="Equation" r:id="rId5" imgW="342720" imgH="457200" progId="Equation.DSMT4">
                  <p:embed/>
                </p:oleObj>
              </mc:Choice>
              <mc:Fallback>
                <p:oleObj name="Equation" r:id="rId5" imgW="342720" imgH="457200" progId="Equation.DSMT4">
                  <p:embed/>
                  <p:pic>
                    <p:nvPicPr>
                      <p:cNvPr id="8" name="Object 7"/>
                      <p:cNvPicPr/>
                      <p:nvPr/>
                    </p:nvPicPr>
                    <p:blipFill>
                      <a:blip r:embed="rId4"/>
                      <a:stretch>
                        <a:fillRect/>
                      </a:stretch>
                    </p:blipFill>
                    <p:spPr>
                      <a:xfrm>
                        <a:off x="838200" y="3185154"/>
                        <a:ext cx="283388" cy="377851"/>
                      </a:xfrm>
                      <a:prstGeom prst="rect">
                        <a:avLst/>
                      </a:prstGeom>
                    </p:spPr>
                  </p:pic>
                </p:oleObj>
              </mc:Fallback>
            </mc:AlternateContent>
          </a:graphicData>
        </a:graphic>
      </p:graphicFrame>
      <p:sp>
        <p:nvSpPr>
          <p:cNvPr id="7" name="Text Placeholder 6"/>
          <p:cNvSpPr>
            <a:spLocks noGrp="1"/>
          </p:cNvSpPr>
          <p:nvPr>
            <p:ph type="body" idx="16"/>
          </p:nvPr>
        </p:nvSpPr>
        <p:spPr>
          <a:xfrm>
            <a:off x="1143000" y="3032754"/>
            <a:ext cx="2248989" cy="607423"/>
          </a:xfrm>
        </p:spPr>
        <p:txBody>
          <a:bodyPr/>
          <a:lstStyle/>
          <a:p>
            <a:pPr marL="0" indent="0">
              <a:buNone/>
            </a:pPr>
            <a:r>
              <a:rPr lang="en-US" dirty="0"/>
              <a:t>point </a:t>
            </a:r>
            <a:r>
              <a:rPr lang="en-US" dirty="0" smtClean="0"/>
              <a:t>otherwise</a:t>
            </a:r>
            <a:endParaRPr lang="en-US" dirty="0"/>
          </a:p>
        </p:txBody>
      </p:sp>
      <p:sp>
        <p:nvSpPr>
          <p:cNvPr id="8" name="Text Placeholder 6"/>
          <p:cNvSpPr txBox="1">
            <a:spLocks/>
          </p:cNvSpPr>
          <p:nvPr/>
        </p:nvSpPr>
        <p:spPr>
          <a:xfrm>
            <a:off x="457200" y="3581400"/>
            <a:ext cx="2815047" cy="60742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6032"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a:t>Square the result</a:t>
            </a:r>
          </a:p>
        </p:txBody>
      </p:sp>
      <p:sp>
        <p:nvSpPr>
          <p:cNvPr id="9" name="Text Placeholder 6"/>
          <p:cNvSpPr txBox="1">
            <a:spLocks/>
          </p:cNvSpPr>
          <p:nvPr/>
        </p:nvSpPr>
        <p:spPr>
          <a:xfrm>
            <a:off x="457200" y="4114800"/>
            <a:ext cx="8153400" cy="9906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6032"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a:t>If the result is greater than the number of seconds left, the lead is safe</a:t>
            </a:r>
          </a:p>
        </p:txBody>
      </p:sp>
    </p:spTree>
    <p:extLst>
      <p:ext uri="{BB962C8B-B14F-4D97-AF65-F5344CB8AC3E}">
        <p14:creationId xmlns:p14="http://schemas.microsoft.com/office/powerpoint/2010/main" val="247357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Listing </a:t>
            </a:r>
            <a:r>
              <a:rPr lang="en-US" dirty="0" smtClean="0"/>
              <a:t>2.3: First </a:t>
            </a:r>
            <a:r>
              <a:rPr lang="en-US" dirty="0"/>
              <a:t>C</a:t>
            </a:r>
            <a:r>
              <a:rPr lang="en-US" dirty="0" smtClean="0"/>
              <a:t>ut</a:t>
            </a:r>
            <a:endParaRPr lang="en-US" dirty="0"/>
          </a:p>
        </p:txBody>
      </p:sp>
      <p:sp>
        <p:nvSpPr>
          <p:cNvPr id="5" name="Content Placeholder 4"/>
          <p:cNvSpPr>
            <a:spLocks noGrp="1"/>
          </p:cNvSpPr>
          <p:nvPr>
            <p:ph type="body" idx="1"/>
          </p:nvPr>
        </p:nvSpPr>
        <p:spPr>
          <a:xfrm>
            <a:off x="457200" y="1600201"/>
            <a:ext cx="8229600" cy="609600"/>
          </a:xfrm>
        </p:spPr>
        <p:txBody>
          <a:bodyPr/>
          <a:lstStyle/>
          <a:p>
            <a:pPr marL="0" indent="0">
              <a:buNone/>
            </a:pPr>
            <a:r>
              <a:rPr lang="en-US" dirty="0" smtClean="0"/>
              <a:t>Problem, what if the lead is less than 0?</a:t>
            </a:r>
            <a:endParaRPr lang="en-US" dirty="0"/>
          </a:p>
        </p:txBody>
      </p:sp>
      <p:pic>
        <p:nvPicPr>
          <p:cNvPr id="4" name="Picture 3" descr="Code has 7 lines, as follows. Line 1. Hash 3 period. Add a half point if the team that is ahead has the ball comma. Line 2. Hash, and subtract a half hyphen point if the other team has the ball period. Line 3. Has underscore ball underscore s t r equals input left parenthesis double quote does the lead team have the ball left parenthesis Yes or No right parenthesis colon double quote right parenthesis. Line 4. If has underscore ball underscore s t r equals equals double quote Yes double quote colon. Line 5, indented once. Lead underscore calculation underscore float equals lead underscore calculation underscore float plus 0.5. Line 6. Else colon. Line 7, indented once. Lead underscore calculation underscore float equals lead underscore calculation underscore float minus 0.5."/>
          <p:cNvPicPr>
            <a:picLocks noChangeAspect="1"/>
          </p:cNvPicPr>
          <p:nvPr/>
        </p:nvPicPr>
        <p:blipFill>
          <a:blip r:embed="rId2"/>
          <a:stretch>
            <a:fillRect/>
          </a:stretch>
        </p:blipFill>
        <p:spPr>
          <a:xfrm>
            <a:off x="457200" y="2526183"/>
            <a:ext cx="8229600" cy="257921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2.4 :Second Cut</a:t>
            </a:r>
            <a:endParaRPr lang="en-US" dirty="0"/>
          </a:p>
        </p:txBody>
      </p:sp>
      <p:pic>
        <p:nvPicPr>
          <p:cNvPr id="4" name="Picture 1" descr="Code has 10 lines, as follows. Line 1. Hash 3 period. Add a half point if the team that is ahead has the ball period. Line 2. Hash, indented once. And subtract a half point if the other team has the ball period. Line 3. Has underscore ball underscore s t r equals input left parenthesis double quote Does the lead team have the ball left parenthesis Yes or No right parenthesis colon double quote right parenthesis. Line 4. If has underscore ball underscore s t r equals equals quote Yes quote colon. Line 5, indented once. Lead underscore calculation underscore float equals lead underscore calculation underscore float plus 0.5. Line 6. Else colon. Line 7, indented once. Lead underscore calculation underscore float equals lead underscore calculation underscore float minus 0.5. Line 8. Hash left parenthesis numbers less than zero become zero right parenthesis. Line 9. If lead underscore calculation underscore float less than 0 colon. Line 10, indented once. Lead underscore calculation underscore float equals 0."/>
          <p:cNvPicPr>
            <a:picLocks noGrp="1" noChangeAspect="1"/>
          </p:cNvPicPr>
          <p:nvPr>
            <p:ph idx="4294967295"/>
          </p:nvPr>
        </p:nvPicPr>
        <p:blipFill>
          <a:blip r:embed="rId2"/>
          <a:stretch>
            <a:fillRect/>
          </a:stretch>
        </p:blipFill>
        <p:spPr>
          <a:xfrm>
            <a:off x="487907" y="2057400"/>
            <a:ext cx="7941517" cy="3232150"/>
          </a:xfrm>
        </p:spPr>
      </p:pic>
      <p:grpSp>
        <p:nvGrpSpPr>
          <p:cNvPr id="9" name="Group 3" descr="catch the lead less than 0."/>
          <p:cNvGrpSpPr/>
          <p:nvPr/>
        </p:nvGrpSpPr>
        <p:grpSpPr>
          <a:xfrm>
            <a:off x="3963593" y="5029200"/>
            <a:ext cx="3746255" cy="995065"/>
            <a:chOff x="3963593" y="5029200"/>
            <a:chExt cx="3746255" cy="995065"/>
          </a:xfrm>
        </p:grpSpPr>
        <p:cxnSp>
          <p:nvCxnSpPr>
            <p:cNvPr id="8" name="Straight Arrow Connector 1"/>
            <p:cNvCxnSpPr/>
            <p:nvPr/>
          </p:nvCxnSpPr>
          <p:spPr>
            <a:xfrm flipH="1" flipV="1">
              <a:off x="4191000" y="5029200"/>
              <a:ext cx="914400" cy="4755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963593" y="5562600"/>
              <a:ext cx="3746255" cy="461665"/>
            </a:xfrm>
            <a:prstGeom prst="rect">
              <a:avLst/>
            </a:prstGeom>
            <a:noFill/>
          </p:spPr>
          <p:txBody>
            <a:bodyPr wrap="square" rtlCol="0">
              <a:spAutoFit/>
            </a:bodyPr>
            <a:lstStyle/>
            <a:p>
              <a:pPr marL="0" indent="0">
                <a:buNone/>
              </a:pPr>
              <a:r>
                <a:rPr lang="en-US" sz="2400" dirty="0">
                  <a:latin typeface="+mn-lt"/>
                </a:rPr>
                <a:t>catch the lead less than 0</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2.7</a:t>
            </a:r>
            <a:endParaRPr lang="en-US" dirty="0"/>
          </a:p>
        </p:txBody>
      </p:sp>
      <p:pic>
        <p:nvPicPr>
          <p:cNvPr id="5" name="Picture 1" descr="Code has 24 lines, as follows. Line 1. Hash 1 period, indented once. Take the number of points one team is ahead. Line 2. Points underscore s t r equals input left parenthesis double quote Enter the lead in points colon double quote right parenthesis. Line 3. Points underscore remaining underscore I n t equals I n t left parenthesis points underscore s t r right parenthesis. Line 4. Hash 2 period. Subtract three period.  Line 5. Lead underscore calculation underscore float equals float left parenthesis points underscore remaining underscore I n t minus 3 right parenthesis. Line 6. Hash 3 period. Add a half point if the team that is ahead has the ball period. Line 7. Hash, indent once. And subtract a half point if the other team has the ball period. Line 8. Has underscore ball underscore s t r equals input left parenthesis double quote Does the lead team have the ball left parenthesis Yes or No right parenthesis colon double quote right parenthesis. Line 9. If has underscore ball underscore s t r equals equals quote Yes quote colon. Line 10, indented once. Lead underscore calculation underscore float equals lead underscore calculation underscore float plus 0.5. Line 11. Else colon. Line 12, indented once. Lead underscore calculation underscore float equals lead underscore calculation underscore float minus 0.5. Line 13. Hash left parenthesis Numbers less than zero become zero right parenthesis. Line 14. If lead underscore calculation underscore float less than 0 colon. Line 15, indented once. Lead underscore calculation underscore float equals 0. Line 16. Hash 4 period. Square that period. Line 17. Lead underscore calculation underscore float equals lead underscore calculation underscore float asterisk asterisk 2. Line 18. Hash 5 period. If the result is greater than the number of seconds left in the game period. Line 19. Hash, indent once. The lead is safe period. Line 20. Seconds underscore remaining underscore I n t equals I n t left parenthesis input left parenthesis double quote Enter the number of seconds remaining colon double quote right parenthesis right parenthesis. Line 21. If lead underscore calculation underscore float greater than seconds underscore remaining underscore I n t colon. Line 22, indented once. Print left parenthesis double quote Lead is safe period double quote right parenthesis. Line 23. Else colon. Line 24, indented once. Print left parenthesis double quote Lead is not safe period double quote right parenthesis."/>
          <p:cNvPicPr>
            <a:picLocks noGrp="1" noChangeAspect="1"/>
          </p:cNvPicPr>
          <p:nvPr>
            <p:ph sz="quarter" idx="4294967295"/>
          </p:nvPr>
        </p:nvPicPr>
        <p:blipFill>
          <a:blip r:embed="rId2"/>
          <a:stretch>
            <a:fillRect/>
          </a:stretch>
        </p:blipFill>
        <p:spPr>
          <a:xfrm>
            <a:off x="990600" y="1817320"/>
            <a:ext cx="7272994" cy="4271725"/>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Repetition, Quick </a:t>
            </a:r>
            <a:r>
              <a:rPr lang="en-US" dirty="0"/>
              <a:t>O</a:t>
            </a:r>
            <a:r>
              <a:rPr lang="en-US" dirty="0" smtClean="0"/>
              <a:t>verview</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Statements</a:t>
            </a:r>
            <a:endParaRPr lang="en-US" dirty="0"/>
          </a:p>
        </p:txBody>
      </p:sp>
      <p:sp>
        <p:nvSpPr>
          <p:cNvPr id="3" name="Content Placeholder 2"/>
          <p:cNvSpPr>
            <a:spLocks noGrp="1"/>
          </p:cNvSpPr>
          <p:nvPr>
            <p:ph type="body" idx="1"/>
          </p:nvPr>
        </p:nvSpPr>
        <p:spPr/>
        <p:txBody>
          <a:bodyPr/>
          <a:lstStyle/>
          <a:p>
            <a:r>
              <a:rPr lang="en-US" dirty="0" smtClean="0"/>
              <a:t>Besides selecting which statements to execute, a fundamental need in a program is repetition</a:t>
            </a:r>
          </a:p>
          <a:p>
            <a:pPr lvl="1"/>
            <a:r>
              <a:rPr lang="en-US" dirty="0"/>
              <a:t>R</a:t>
            </a:r>
            <a:r>
              <a:rPr lang="en-US" dirty="0" smtClean="0"/>
              <a:t>epeat a set of statements under some conditions</a:t>
            </a:r>
          </a:p>
          <a:p>
            <a:r>
              <a:rPr lang="en-US" dirty="0" smtClean="0"/>
              <a:t>With both selection and repetition, we have the two most necessary programming statements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and For statements</a:t>
            </a:r>
            <a:endParaRPr lang="en-US" dirty="0"/>
          </a:p>
        </p:txBody>
      </p:sp>
      <p:sp>
        <p:nvSpPr>
          <p:cNvPr id="3" name="Content Placeholder 2"/>
          <p:cNvSpPr>
            <a:spLocks noGrp="1"/>
          </p:cNvSpPr>
          <p:nvPr>
            <p:ph type="body" idx="1"/>
          </p:nvPr>
        </p:nvSpPr>
        <p:spPr/>
        <p:txBody>
          <a:bodyPr/>
          <a:lstStyle/>
          <a:p>
            <a:r>
              <a:rPr lang="en-US" dirty="0" smtClean="0">
                <a:solidFill>
                  <a:schemeClr val="tx1"/>
                </a:solidFill>
              </a:rPr>
              <a:t>The </a:t>
            </a:r>
            <a:r>
              <a:rPr lang="en-US" dirty="0" smtClean="0">
                <a:solidFill>
                  <a:schemeClr val="tx1"/>
                </a:solidFill>
                <a:latin typeface="Courier New"/>
                <a:cs typeface="Courier New"/>
              </a:rPr>
              <a:t>while</a:t>
            </a:r>
            <a:r>
              <a:rPr lang="en-US" dirty="0" smtClean="0">
                <a:solidFill>
                  <a:schemeClr val="tx1"/>
                </a:solidFill>
              </a:rPr>
              <a:t> statement is the more general repetition construct. It repeats a set of statements while some condition is True.</a:t>
            </a:r>
          </a:p>
          <a:p>
            <a:r>
              <a:rPr lang="en-US" dirty="0" smtClean="0">
                <a:solidFill>
                  <a:schemeClr val="tx1"/>
                </a:solidFill>
              </a:rPr>
              <a:t>The </a:t>
            </a:r>
            <a:r>
              <a:rPr lang="en-US" dirty="0" smtClean="0">
                <a:solidFill>
                  <a:schemeClr val="tx1"/>
                </a:solidFill>
                <a:latin typeface="Courier New"/>
                <a:cs typeface="Courier New"/>
              </a:rPr>
              <a:t>for</a:t>
            </a:r>
            <a:r>
              <a:rPr lang="en-US" dirty="0" smtClean="0">
                <a:solidFill>
                  <a:schemeClr val="tx1"/>
                </a:solidFill>
              </a:rPr>
              <a:t> statement is useful for iteration, moving through all the elements of data structure, one at a time.</a:t>
            </a:r>
            <a:endParaRPr 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p:txBody>
          <a:bodyPr/>
          <a:lstStyle/>
          <a:p>
            <a:pPr eaLnBrk="1" hangingPunct="1"/>
            <a:r>
              <a:rPr lang="en-US" b="1" dirty="0" smtClean="0">
                <a:latin typeface="Courier New" pitchFamily="-109" charset="0"/>
                <a:ea typeface="ＭＳ Ｐゴシック" pitchFamily="-109" charset="-128"/>
                <a:cs typeface="ＭＳ Ｐゴシック" pitchFamily="-109" charset="-128"/>
              </a:rPr>
              <a:t>While</a:t>
            </a:r>
            <a:r>
              <a:rPr lang="en-US" dirty="0" smtClean="0">
                <a:ea typeface="ＭＳ Ｐゴシック" pitchFamily="-109" charset="-128"/>
                <a:cs typeface="ＭＳ Ｐゴシック" pitchFamily="-109" charset="-128"/>
              </a:rPr>
              <a:t> Loop </a:t>
            </a:r>
            <a:r>
              <a:rPr lang="en-US" sz="2000" b="0" dirty="0" smtClean="0">
                <a:ea typeface="ＭＳ Ｐゴシック" pitchFamily="-109" charset="-128"/>
                <a:cs typeface="ＭＳ Ｐゴシック" pitchFamily="-109" charset="-128"/>
              </a:rPr>
              <a:t>(1 of 2)</a:t>
            </a:r>
            <a:endParaRPr lang="en-US" sz="2000" b="0" dirty="0">
              <a:ea typeface="ＭＳ Ｐゴシック" pitchFamily="-109" charset="-128"/>
              <a:cs typeface="ＭＳ Ｐゴシック" pitchFamily="-109" charset="-128"/>
            </a:endParaRPr>
          </a:p>
        </p:txBody>
      </p:sp>
      <p:sp>
        <p:nvSpPr>
          <p:cNvPr id="27651" name="Content Placeholder 2"/>
          <p:cNvSpPr>
            <a:spLocks noGrp="1" noChangeArrowheads="1"/>
          </p:cNvSpPr>
          <p:nvPr>
            <p:ph type="body" idx="1"/>
          </p:nvPr>
        </p:nvSpPr>
        <p:spPr>
          <a:xfrm>
            <a:off x="457200" y="1600201"/>
            <a:ext cx="8229600" cy="1447800"/>
          </a:xfrm>
        </p:spPr>
        <p:txBody>
          <a:bodyPr/>
          <a:lstStyle/>
          <a:p>
            <a:pPr eaLnBrk="1" hangingPunct="1"/>
            <a:r>
              <a:rPr lang="en-US" dirty="0" smtClean="0">
                <a:ea typeface="ＭＳ Ｐゴシック" pitchFamily="-109" charset="-128"/>
                <a:cs typeface="ＭＳ Ｐゴシック" pitchFamily="-109" charset="-128"/>
              </a:rPr>
              <a:t>Top-tested loop (pretest)</a:t>
            </a:r>
          </a:p>
          <a:p>
            <a:pPr lvl="1" eaLnBrk="1" hangingPunct="1"/>
            <a:r>
              <a:rPr lang="en-US" dirty="0"/>
              <a:t>T</a:t>
            </a:r>
            <a:r>
              <a:rPr lang="en-US" dirty="0" smtClean="0"/>
              <a:t>est the boolean before running</a:t>
            </a:r>
          </a:p>
          <a:p>
            <a:pPr lvl="1" eaLnBrk="1" hangingPunct="1"/>
            <a:r>
              <a:rPr lang="en-US" dirty="0"/>
              <a:t>T</a:t>
            </a:r>
            <a:r>
              <a:rPr lang="en-US" dirty="0" smtClean="0"/>
              <a:t>est the boolean before each iteration of the loop</a:t>
            </a:r>
          </a:p>
        </p:txBody>
      </p:sp>
      <p:pic>
        <p:nvPicPr>
          <p:cNvPr id="4" name="Picture 3" descr="Code has two lines, as follows. First line.  While Boolean expression colon. Second line, indented once. Su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343136"/>
            <a:ext cx="4503355" cy="9526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noChangeArrowheads="1"/>
          </p:cNvSpPr>
          <p:nvPr>
            <p:ph type="ctrTitle"/>
          </p:nvPr>
        </p:nvSpPr>
        <p:spPr>
          <a:prstGeom prst="rect">
            <a:avLst/>
          </a:prstGeom>
        </p:spPr>
        <p:txBody>
          <a:bodyPr/>
          <a:lstStyle/>
          <a:p>
            <a:r>
              <a:rPr lang="en-US" smtClean="0"/>
              <a:t>Control, Quick Overview</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Courier New" pitchFamily="-109" charset="0"/>
                <a:ea typeface="ＭＳ Ｐゴシック" pitchFamily="-109" charset="-128"/>
                <a:cs typeface="ＭＳ Ｐゴシック" pitchFamily="-109" charset="-128"/>
              </a:rPr>
              <a:t>While</a:t>
            </a:r>
            <a:r>
              <a:rPr lang="en-US" dirty="0" smtClean="0">
                <a:ea typeface="ＭＳ Ｐゴシック" pitchFamily="-109" charset="-128"/>
                <a:cs typeface="ＭＳ Ｐゴシック" pitchFamily="-109" charset="-128"/>
              </a:rPr>
              <a:t> Loop </a:t>
            </a:r>
            <a:r>
              <a:rPr lang="en-US" sz="2000" b="0" dirty="0" smtClean="0">
                <a:ea typeface="ＭＳ Ｐゴシック" pitchFamily="-109" charset="-128"/>
                <a:cs typeface="ＭＳ Ｐゴシック" pitchFamily="-109" charset="-128"/>
              </a:rPr>
              <a:t>(2 </a:t>
            </a:r>
            <a:r>
              <a:rPr lang="en-US" sz="2000" b="0" dirty="0">
                <a:ea typeface="ＭＳ Ｐゴシック" pitchFamily="-109" charset="-128"/>
                <a:cs typeface="ＭＳ Ｐゴシック" pitchFamily="-109" charset="-128"/>
              </a:rPr>
              <a:t>of 2)</a:t>
            </a:r>
            <a:endParaRPr lang="en-US" dirty="0"/>
          </a:p>
        </p:txBody>
      </p:sp>
      <p:pic>
        <p:nvPicPr>
          <p:cNvPr id="3" name="Picture 2" descr="A flow chart has the process to test a while Boolean loop. The process begins with a decision for the Boolean expression. If the decision has a true answer, than the process continues to a python statement repeated until it achieves Suite and cycles back on the Boolean expression. If the decision has a false answer, the process continues to a python statement and ends with a python statement."/>
          <p:cNvPicPr>
            <a:picLocks noChangeAspect="1"/>
          </p:cNvPicPr>
          <p:nvPr/>
        </p:nvPicPr>
        <p:blipFill>
          <a:blip r:embed="rId2"/>
          <a:stretch>
            <a:fillRect/>
          </a:stretch>
        </p:blipFill>
        <p:spPr>
          <a:xfrm>
            <a:off x="2819400" y="1541246"/>
            <a:ext cx="3048000" cy="4321595"/>
          </a:xfrm>
          <a:prstGeom prst="rect">
            <a:avLst/>
          </a:prstGeom>
        </p:spPr>
      </p:pic>
      <p:sp>
        <p:nvSpPr>
          <p:cNvPr id="6" name="Text Placeholder 5"/>
          <p:cNvSpPr>
            <a:spLocks noGrp="1"/>
          </p:cNvSpPr>
          <p:nvPr>
            <p:ph type="body" sz="quarter" idx="10"/>
          </p:nvPr>
        </p:nvSpPr>
        <p:spPr>
          <a:xfrm>
            <a:off x="457200" y="5977142"/>
            <a:ext cx="8229600" cy="350387"/>
          </a:xfrm>
        </p:spPr>
        <p:txBody>
          <a:bodyPr/>
          <a:lstStyle/>
          <a:p>
            <a:r>
              <a:rPr lang="en-US" sz="1600" b="1" dirty="0" smtClean="0"/>
              <a:t>Figure 2.4 </a:t>
            </a:r>
            <a:r>
              <a:rPr lang="en-US" sz="1600" dirty="0" smtClean="0">
                <a:latin typeface="Courier New" pitchFamily="-109" charset="0"/>
                <a:ea typeface="ＭＳ Ｐゴシック" pitchFamily="-109" charset="-128"/>
                <a:cs typeface="ＭＳ Ｐゴシック" pitchFamily="-109" charset="-128"/>
              </a:rPr>
              <a:t>While</a:t>
            </a:r>
            <a:r>
              <a:rPr lang="en-US" sz="1600" dirty="0" smtClean="0">
                <a:ea typeface="ＭＳ Ｐゴシック" pitchFamily="-109" charset="-128"/>
                <a:cs typeface="ＭＳ Ｐゴシック" pitchFamily="-109" charset="-128"/>
              </a:rPr>
              <a:t> </a:t>
            </a:r>
            <a:r>
              <a:rPr lang="en-US" sz="1600" dirty="0">
                <a:ea typeface="ＭＳ Ｐゴシック" pitchFamily="-109" charset="-128"/>
                <a:cs typeface="ＭＳ Ｐゴシック" pitchFamily="-109" charset="-128"/>
              </a:rPr>
              <a:t>loop</a:t>
            </a:r>
            <a:endParaRPr lang="en-US" sz="16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dirty="0" smtClean="0"/>
              <a:t>Repeat While the Boolean is True</a:t>
            </a:r>
            <a:endParaRPr lang="en-US" dirty="0"/>
          </a:p>
        </p:txBody>
      </p:sp>
      <p:sp>
        <p:nvSpPr>
          <p:cNvPr id="29699" name="Content Placeholder 3"/>
          <p:cNvSpPr>
            <a:spLocks noGrp="1" noChangeArrowheads="1"/>
          </p:cNvSpPr>
          <p:nvPr>
            <p:ph type="body" idx="1"/>
          </p:nvPr>
        </p:nvSpPr>
        <p:spPr/>
        <p:txBody>
          <a:bodyPr/>
          <a:lstStyle/>
          <a:p>
            <a:r>
              <a:rPr lang="en-US" dirty="0"/>
              <a:t>W</a:t>
            </a:r>
            <a:r>
              <a:rPr lang="en-US" dirty="0" smtClean="0"/>
              <a:t>hile loop will repeat the statements in the suite while the boolean is </a:t>
            </a:r>
            <a:r>
              <a:rPr lang="en-US" dirty="0" smtClean="0">
                <a:latin typeface="Courier New"/>
                <a:cs typeface="Courier New"/>
              </a:rPr>
              <a:t>True</a:t>
            </a:r>
            <a:r>
              <a:rPr lang="en-US" dirty="0" smtClean="0"/>
              <a:t> (or its Python equivalent)</a:t>
            </a:r>
          </a:p>
          <a:p>
            <a:r>
              <a:rPr lang="en-US" dirty="0" smtClean="0"/>
              <a:t>If the </a:t>
            </a:r>
            <a:r>
              <a:rPr lang="en-US" dirty="0"/>
              <a:t>B</a:t>
            </a:r>
            <a:r>
              <a:rPr lang="en-US" dirty="0" smtClean="0"/>
              <a:t>oolean expression never changes during the course of the loop, the loop will continue forever.</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2.8</a:t>
            </a:r>
            <a:endParaRPr lang="en-US" dirty="0"/>
          </a:p>
        </p:txBody>
      </p:sp>
      <p:pic>
        <p:nvPicPr>
          <p:cNvPr id="4" name="Picture 2" descr="A code has 12 lines. The code reads as follows. Line 1. 1 hash simple while. Line 2. 2. Line 3. 3 x underscore I n t equals 0. Hash initialize loop dash control variable. Line 4. 4. Line 5. 5 hash test loop dash control variable at beginning of loop. Line 6. 6 while x underscore I n t less than 10 colon. Line 7, indented once. Print left parentheses x underscore I n t comma end equals quote quote right parentheses. Hash print the value of x underscore I n t each time through the. Line 8, indented 4 times. While loop. Line 9, indented once. 8 x underscore I n t equals x underscore I n t plus 1. Hash change loop dash control variable. Line 10. 9. Line 11. 10 print left parentheses right parentheses. Line 12. 11 print left parentheses double quote Final value of x underscore I n t colon double quote comma x underscore I n t right parentheses. Hash bigger than value printed in loop exclamation point."/>
          <p:cNvPicPr>
            <a:picLocks noGrp="1" noChangeAspect="1"/>
          </p:cNvPicPr>
          <p:nvPr>
            <p:ph sz="quarter" idx="4294967295"/>
          </p:nvPr>
        </p:nvPicPr>
        <p:blipFill>
          <a:blip r:embed="rId2"/>
          <a:stretch>
            <a:fillRect/>
          </a:stretch>
        </p:blipFill>
        <p:spPr>
          <a:xfrm>
            <a:off x="495300" y="2286000"/>
            <a:ext cx="8012112" cy="2762250"/>
          </a:xfrm>
        </p:spPr>
      </p:pic>
    </p:spTree>
    <p:extLst>
      <p:ext uri="{BB962C8B-B14F-4D97-AF65-F5344CB8AC3E}">
        <p14:creationId xmlns:p14="http://schemas.microsoft.com/office/powerpoint/2010/main" val="245717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pPr eaLnBrk="1" hangingPunct="1"/>
            <a:r>
              <a:rPr lang="en-US">
                <a:ea typeface="ＭＳ Ｐゴシック" pitchFamily="-109" charset="-128"/>
                <a:cs typeface="ＭＳ Ｐゴシック" pitchFamily="-109" charset="-128"/>
              </a:rPr>
              <a:t>General approach to a while</a:t>
            </a:r>
          </a:p>
        </p:txBody>
      </p:sp>
      <p:sp>
        <p:nvSpPr>
          <p:cNvPr id="30723" name="Content Placeholder 3"/>
          <p:cNvSpPr>
            <a:spLocks noGrp="1" noChangeArrowheads="1"/>
          </p:cNvSpPr>
          <p:nvPr>
            <p:ph type="body" idx="1"/>
          </p:nvPr>
        </p:nvSpPr>
        <p:spPr/>
        <p:txBody>
          <a:bodyPr/>
          <a:lstStyle/>
          <a:p>
            <a:pPr eaLnBrk="1" hangingPunct="1"/>
            <a:r>
              <a:rPr lang="en-US" dirty="0">
                <a:ea typeface="ＭＳ Ｐゴシック" pitchFamily="-109" charset="-128"/>
                <a:cs typeface="ＭＳ Ｐゴシック" pitchFamily="-109" charset="-128"/>
              </a:rPr>
              <a:t>O</a:t>
            </a:r>
            <a:r>
              <a:rPr lang="en-US" dirty="0" smtClean="0">
                <a:ea typeface="ＭＳ Ｐゴシック" pitchFamily="-109" charset="-128"/>
                <a:cs typeface="ＭＳ Ｐゴシック" pitchFamily="-109" charset="-128"/>
              </a:rPr>
              <a:t>utside </a:t>
            </a:r>
            <a:r>
              <a:rPr lang="en-US" dirty="0">
                <a:ea typeface="ＭＳ Ｐゴシック" pitchFamily="-109" charset="-128"/>
                <a:cs typeface="ＭＳ Ｐゴシック" pitchFamily="-109" charset="-128"/>
              </a:rPr>
              <a:t>the loop, initialize the boolean</a:t>
            </a:r>
          </a:p>
          <a:p>
            <a:pPr eaLnBrk="1" hangingPunct="1"/>
            <a:r>
              <a:rPr lang="en-US" dirty="0">
                <a:ea typeface="ＭＳ Ｐゴシック" pitchFamily="-109" charset="-128"/>
                <a:cs typeface="ＭＳ Ｐゴシック" pitchFamily="-109" charset="-128"/>
              </a:rPr>
              <a:t>S</a:t>
            </a:r>
            <a:r>
              <a:rPr lang="en-US" dirty="0" smtClean="0">
                <a:ea typeface="ＭＳ Ｐゴシック" pitchFamily="-109" charset="-128"/>
                <a:cs typeface="ＭＳ Ｐゴシック" pitchFamily="-109" charset="-128"/>
              </a:rPr>
              <a:t>omewhere </a:t>
            </a:r>
            <a:r>
              <a:rPr lang="en-US" dirty="0">
                <a:ea typeface="ＭＳ Ｐゴシック" pitchFamily="-109" charset="-128"/>
                <a:cs typeface="ＭＳ Ｐゴシック" pitchFamily="-109" charset="-128"/>
              </a:rPr>
              <a:t>inside the loop you perform some operation which changes the state of the program, eventually leading to a False boolean and exiting the loop</a:t>
            </a:r>
          </a:p>
          <a:p>
            <a:pPr eaLnBrk="1" hangingPunct="1"/>
            <a:r>
              <a:rPr lang="en-US" dirty="0">
                <a:ea typeface="ＭＳ Ｐゴシック" pitchFamily="-109" charset="-128"/>
                <a:cs typeface="ＭＳ Ｐゴシック" pitchFamily="-109" charset="-128"/>
              </a:rPr>
              <a:t>Have to have both!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and iteration </a:t>
            </a:r>
            <a:r>
              <a:rPr lang="en-US" sz="2000" b="0" dirty="0"/>
              <a:t>(1 of 2)</a:t>
            </a:r>
            <a:endParaRPr lang="en-US" dirty="0"/>
          </a:p>
        </p:txBody>
      </p:sp>
      <p:sp>
        <p:nvSpPr>
          <p:cNvPr id="3" name="Content Placeholder 2"/>
          <p:cNvSpPr>
            <a:spLocks noGrp="1"/>
          </p:cNvSpPr>
          <p:nvPr>
            <p:ph type="body" idx="1"/>
          </p:nvPr>
        </p:nvSpPr>
        <p:spPr>
          <a:xfrm>
            <a:off x="457200" y="1600201"/>
            <a:ext cx="8229600" cy="1905000"/>
          </a:xfrm>
        </p:spPr>
        <p:txBody>
          <a:bodyPr/>
          <a:lstStyle/>
          <a:p>
            <a:r>
              <a:rPr lang="en-US" dirty="0" smtClean="0"/>
              <a:t>One of Python</a:t>
            </a:r>
            <a:r>
              <a:rPr lang="fr-FR" dirty="0" smtClean="0"/>
              <a:t>'</a:t>
            </a:r>
            <a:r>
              <a:rPr lang="en-US" dirty="0" smtClean="0"/>
              <a:t>s strength</a:t>
            </a:r>
            <a:r>
              <a:rPr lang="fr-FR" dirty="0" smtClean="0"/>
              <a:t>'</a:t>
            </a:r>
            <a:r>
              <a:rPr lang="en-US" dirty="0" smtClean="0"/>
              <a:t>s is it</a:t>
            </a:r>
            <a:r>
              <a:rPr lang="fr-FR" dirty="0" smtClean="0"/>
              <a:t>'</a:t>
            </a:r>
            <a:r>
              <a:rPr lang="en-US" dirty="0" smtClean="0"/>
              <a:t>s rich set of built-in data structures</a:t>
            </a:r>
          </a:p>
          <a:p>
            <a:r>
              <a:rPr lang="en-US" dirty="0" smtClean="0"/>
              <a:t>The for statement iterates through each element of a collection (list, etc.)</a:t>
            </a:r>
          </a:p>
        </p:txBody>
      </p:sp>
      <p:pic>
        <p:nvPicPr>
          <p:cNvPr id="4" name="Picture 3" descr="Code has two lines, as follows. First line.  For element in collection colon. Second line, indented once. Sui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581400"/>
            <a:ext cx="4416753" cy="13384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for and </a:t>
            </a:r>
            <a:r>
              <a:rPr lang="en-US" dirty="0" smtClean="0"/>
              <a:t>iteration </a:t>
            </a:r>
            <a:r>
              <a:rPr lang="en-US" sz="2000" b="0" dirty="0" smtClean="0"/>
              <a:t>(2 of 2)</a:t>
            </a:r>
            <a:endParaRPr lang="en-US" sz="2000" b="0" dirty="0"/>
          </a:p>
        </p:txBody>
      </p:sp>
      <p:pic>
        <p:nvPicPr>
          <p:cNvPr id="3" name="Picture 2" descr="A flow chart has the process for element in collection. The process begins with a decision for more information. If more information is obtained, process moves to next element to create a python statement. The process continues to create a python statement until it loops back to determine more information. If enough information is obtained, process moves to Done to create a python statement and ends the process."/>
          <p:cNvPicPr>
            <a:picLocks noChangeAspect="1"/>
          </p:cNvPicPr>
          <p:nvPr/>
        </p:nvPicPr>
        <p:blipFill>
          <a:blip r:embed="rId2"/>
          <a:stretch>
            <a:fillRect/>
          </a:stretch>
        </p:blipFill>
        <p:spPr>
          <a:xfrm>
            <a:off x="3452446" y="1450729"/>
            <a:ext cx="2414953" cy="4343400"/>
          </a:xfrm>
          <a:prstGeom prst="rect">
            <a:avLst/>
          </a:prstGeom>
        </p:spPr>
      </p:pic>
      <p:sp>
        <p:nvSpPr>
          <p:cNvPr id="7" name="Text Placeholder 6"/>
          <p:cNvSpPr>
            <a:spLocks noGrp="1"/>
          </p:cNvSpPr>
          <p:nvPr>
            <p:ph type="body" sz="quarter" idx="10"/>
          </p:nvPr>
        </p:nvSpPr>
        <p:spPr>
          <a:xfrm>
            <a:off x="457200" y="5867400"/>
            <a:ext cx="8229600" cy="381000"/>
          </a:xfrm>
        </p:spPr>
        <p:txBody>
          <a:bodyPr/>
          <a:lstStyle/>
          <a:p>
            <a:r>
              <a:rPr lang="en-US" sz="1600" b="1" dirty="0"/>
              <a:t>FIGURE 2.5 </a:t>
            </a:r>
            <a:r>
              <a:rPr lang="en-US" sz="1600" dirty="0"/>
              <a:t>Operation of a </a:t>
            </a:r>
            <a:r>
              <a:rPr lang="en-US" sz="1600" b="1" dirty="0"/>
              <a:t>for</a:t>
            </a:r>
            <a:r>
              <a:rPr lang="en-US" sz="1600" b="1" i="1" dirty="0"/>
              <a:t> </a:t>
            </a:r>
            <a:r>
              <a:rPr lang="en-US" sz="1600" dirty="0"/>
              <a:t>loop.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Perfect Number Example</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A</a:t>
            </a:r>
            <a:r>
              <a:rPr lang="en-US" dirty="0" smtClean="0">
                <a:ea typeface="ＭＳ Ｐゴシック" pitchFamily="-111" charset="-128"/>
                <a:cs typeface="ＭＳ Ｐゴシック" pitchFamily="-111" charset="-128"/>
              </a:rPr>
              <a:t> </a:t>
            </a:r>
            <a:r>
              <a:rPr lang="en-US" dirty="0">
                <a:ea typeface="ＭＳ Ｐゴシック" pitchFamily="-111" charset="-128"/>
                <a:cs typeface="ＭＳ Ｐゴシック" pitchFamily="-111" charset="-128"/>
              </a:rPr>
              <a:t>P</a:t>
            </a:r>
            <a:r>
              <a:rPr lang="en-US" dirty="0" smtClean="0">
                <a:ea typeface="ＭＳ Ｐゴシック" pitchFamily="-111" charset="-128"/>
                <a:cs typeface="ＭＳ Ｐゴシック" pitchFamily="-111" charset="-128"/>
              </a:rPr>
              <a:t>erfect </a:t>
            </a:r>
            <a:r>
              <a:rPr lang="en-US" dirty="0">
                <a:ea typeface="ＭＳ Ｐゴシック" pitchFamily="-111" charset="-128"/>
                <a:cs typeface="ＭＳ Ｐゴシック" pitchFamily="-111" charset="-128"/>
              </a:rPr>
              <a:t>N</a:t>
            </a:r>
            <a:r>
              <a:rPr lang="en-US" dirty="0" smtClean="0">
                <a:ea typeface="ＭＳ Ｐゴシック" pitchFamily="-111" charset="-128"/>
                <a:cs typeface="ＭＳ Ｐゴシック" pitchFamily="-111" charset="-128"/>
              </a:rPr>
              <a:t>umber</a:t>
            </a:r>
            <a:endParaRPr lang="en-US" dirty="0">
              <a:ea typeface="ＭＳ Ｐゴシック" pitchFamily="-111" charset="-128"/>
              <a:cs typeface="ＭＳ Ｐゴシック" pitchFamily="-111" charset="-128"/>
            </a:endParaRPr>
          </a:p>
        </p:txBody>
      </p:sp>
      <p:sp>
        <p:nvSpPr>
          <p:cNvPr id="47107" name="Content Placeholder 2"/>
          <p:cNvSpPr>
            <a:spLocks noGrp="1" noChangeArrowheads="1"/>
          </p:cNvSpPr>
          <p:nvPr>
            <p:ph type="body" idx="1"/>
          </p:nvPr>
        </p:nvSpPr>
        <p:spPr/>
        <p:txBody>
          <a:bodyPr/>
          <a:lstStyle/>
          <a:p>
            <a:pPr eaLnBrk="1" hangingPunct="1"/>
            <a:r>
              <a:rPr lang="en-US" dirty="0" smtClean="0">
                <a:ea typeface="ＭＳ Ｐゴシック" pitchFamily="-111" charset="-128"/>
                <a:cs typeface="ＭＳ Ｐゴシック" pitchFamily="-111" charset="-128"/>
              </a:rPr>
              <a:t>Numbers and their factors were mysterious to the </a:t>
            </a:r>
            <a:r>
              <a:rPr lang="en-US" dirty="0" err="1" smtClean="0">
                <a:ea typeface="ＭＳ Ｐゴシック" pitchFamily="-111" charset="-128"/>
                <a:cs typeface="ＭＳ Ｐゴシック" pitchFamily="-111" charset="-128"/>
              </a:rPr>
              <a:t>greeks</a:t>
            </a:r>
            <a:r>
              <a:rPr lang="en-US" dirty="0" smtClean="0">
                <a:ea typeface="ＭＳ Ｐゴシック" pitchFamily="-111" charset="-128"/>
                <a:cs typeface="ＭＳ Ｐゴシック" pitchFamily="-111" charset="-128"/>
              </a:rPr>
              <a:t> and early mathematicians</a:t>
            </a:r>
          </a:p>
          <a:p>
            <a:pPr eaLnBrk="1" hangingPunct="1"/>
            <a:r>
              <a:rPr lang="en-US" dirty="0" smtClean="0">
                <a:ea typeface="ＭＳ Ｐゴシック" pitchFamily="-111" charset="-128"/>
                <a:cs typeface="ＭＳ Ｐゴシック" pitchFamily="-111" charset="-128"/>
              </a:rPr>
              <a:t>They were curious about the properties of numbers as they held some significance</a:t>
            </a:r>
          </a:p>
          <a:p>
            <a:pPr eaLnBrk="1" hangingPunct="1"/>
            <a:r>
              <a:rPr lang="en-US" dirty="0" smtClean="0">
                <a:ea typeface="ＭＳ Ｐゴシック" pitchFamily="-111" charset="-128"/>
                <a:cs typeface="ＭＳ Ｐゴシック" pitchFamily="-111" charset="-128"/>
              </a:rPr>
              <a:t>A perfect number is a number whose sum of factors (excluding the number) equals the number</a:t>
            </a:r>
          </a:p>
          <a:p>
            <a:pPr eaLnBrk="1" hangingPunct="1"/>
            <a:r>
              <a:rPr lang="en-US" dirty="0" smtClean="0">
                <a:ea typeface="ＭＳ Ｐゴシック" pitchFamily="-111" charset="-128"/>
                <a:cs typeface="ＭＳ Ｐゴシック" pitchFamily="-111" charset="-128"/>
              </a:rPr>
              <a:t>First perfect number is: 6 (1+2+3)</a:t>
            </a:r>
            <a:endParaRPr lang="en-US" dirty="0">
              <a:ea typeface="ＭＳ Ｐゴシック" pitchFamily="-111" charset="-128"/>
              <a:cs typeface="ＭＳ Ｐゴシック" pitchFamily="-111"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Abundant, Deficient</a:t>
            </a:r>
            <a:endParaRPr lang="en-US" dirty="0">
              <a:ea typeface="ＭＳ Ｐゴシック" pitchFamily="-111" charset="-128"/>
              <a:cs typeface="ＭＳ Ｐゴシック" pitchFamily="-111" charset="-128"/>
            </a:endParaRPr>
          </a:p>
        </p:txBody>
      </p:sp>
      <p:sp>
        <p:nvSpPr>
          <p:cNvPr id="48131" name="Content Placeholder 2"/>
          <p:cNvSpPr>
            <a:spLocks noGrp="1" noChangeArrowheads="1"/>
          </p:cNvSpPr>
          <p:nvPr>
            <p:ph type="body" idx="1"/>
          </p:nvPr>
        </p:nvSpPr>
        <p:spPr/>
        <p:txBody>
          <a:bodyPr/>
          <a:lstStyle/>
          <a:p>
            <a:pPr eaLnBrk="1" hangingPunct="1"/>
            <a:r>
              <a:rPr lang="en-US" dirty="0" smtClean="0">
                <a:ea typeface="ＭＳ Ｐゴシック" pitchFamily="-111" charset="-128"/>
                <a:cs typeface="ＭＳ Ｐゴシック" pitchFamily="-111" charset="-128"/>
              </a:rPr>
              <a:t>Abundant numbers summed to more than the number.</a:t>
            </a:r>
          </a:p>
          <a:p>
            <a:pPr lvl="1" eaLnBrk="1" hangingPunct="1"/>
            <a:r>
              <a:rPr lang="en-US" dirty="0" smtClean="0"/>
              <a:t>12: 1+2+3+4+6 =16</a:t>
            </a:r>
          </a:p>
          <a:p>
            <a:pPr eaLnBrk="1" hangingPunct="1"/>
            <a:r>
              <a:rPr lang="en-US" dirty="0" smtClean="0">
                <a:ea typeface="ＭＳ Ｐゴシック" pitchFamily="-111" charset="-128"/>
                <a:cs typeface="ＭＳ Ｐゴシック" pitchFamily="-111" charset="-128"/>
              </a:rPr>
              <a:t>Deficient numbers summed to less than the number.</a:t>
            </a:r>
          </a:p>
          <a:p>
            <a:pPr lvl="1" eaLnBrk="1" hangingPunct="1"/>
            <a:r>
              <a:rPr lang="en-US" dirty="0" smtClean="0"/>
              <a:t>13</a:t>
            </a:r>
            <a:r>
              <a:rPr lang="en-US" dirty="0"/>
              <a:t>: 1</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Design</a:t>
            </a:r>
            <a:endParaRPr lang="en-US" dirty="0">
              <a:ea typeface="ＭＳ Ｐゴシック" pitchFamily="-111" charset="-128"/>
              <a:cs typeface="ＭＳ Ｐゴシック" pitchFamily="-111" charset="-128"/>
            </a:endParaRPr>
          </a:p>
        </p:txBody>
      </p:sp>
      <p:sp>
        <p:nvSpPr>
          <p:cNvPr id="49155" name="Content Placeholder 2"/>
          <p:cNvSpPr>
            <a:spLocks noGrp="1" noChangeArrowheads="1"/>
          </p:cNvSpPr>
          <p:nvPr>
            <p:ph type="body" idx="1"/>
          </p:nvPr>
        </p:nvSpPr>
        <p:spPr/>
        <p:txBody>
          <a:bodyPr/>
          <a:lstStyle/>
          <a:p>
            <a:pPr eaLnBrk="1" hangingPunct="1"/>
            <a:r>
              <a:rPr lang="en-US" dirty="0" smtClean="0">
                <a:ea typeface="ＭＳ Ｐゴシック" pitchFamily="-111" charset="-128"/>
                <a:cs typeface="ＭＳ Ｐゴシック" pitchFamily="-111" charset="-128"/>
              </a:rPr>
              <a:t>Prompt for a number</a:t>
            </a:r>
          </a:p>
          <a:p>
            <a:r>
              <a:rPr lang="en-US" dirty="0" smtClean="0"/>
              <a:t>For the number, collect all the factors</a:t>
            </a:r>
          </a:p>
          <a:p>
            <a:r>
              <a:rPr lang="en-US" dirty="0" smtClean="0"/>
              <a:t>Once collected, sum up the factors</a:t>
            </a:r>
          </a:p>
          <a:p>
            <a:r>
              <a:rPr lang="en-US" dirty="0" smtClean="0"/>
              <a:t>Compare the sum and the number and respond accordingly</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dirty="0" smtClean="0"/>
              <a:t>Selection </a:t>
            </a:r>
            <a:r>
              <a:rPr lang="en-US" sz="2000" b="0" dirty="0" smtClean="0"/>
              <a:t>(1 of 3)</a:t>
            </a:r>
            <a:endParaRPr lang="en-US" sz="2000" b="0" dirty="0"/>
          </a:p>
        </p:txBody>
      </p:sp>
      <p:sp>
        <p:nvSpPr>
          <p:cNvPr id="64515" name="Content Placeholder 2"/>
          <p:cNvSpPr>
            <a:spLocks noGrp="1" noChangeArrowheads="1"/>
          </p:cNvSpPr>
          <p:nvPr>
            <p:ph type="body" idx="1"/>
          </p:nvPr>
        </p:nvSpPr>
        <p:spPr/>
        <p:txBody>
          <a:bodyPr/>
          <a:lstStyle/>
          <a:p>
            <a:r>
              <a:rPr lang="en-US" smtClean="0"/>
              <a:t>Selection is how programs make choices, and it is the process of making choices that provides a lot of the power of computing</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2.10 : Check Perfection</a:t>
            </a:r>
            <a:endParaRPr lang="en-US" dirty="0"/>
          </a:p>
        </p:txBody>
      </p:sp>
      <p:pic>
        <p:nvPicPr>
          <p:cNvPr id="6" name="Picture 2" descr="Code has four lines, as follows. Line 1. If number underscore I n t equals equals sum underscore of underscore divisors underscore I n t colon. Line 2, indented once. Print left parenthesis number underscore I n t comma double quote is perfect double quote right parenthesis. Line 3. Else colon. Line 4, indented once. Print left parenthesis number underscore I n t comma double quote is not perfect double quote right parenthesis."/>
          <p:cNvPicPr>
            <a:picLocks noGrp="1" noChangeAspect="1"/>
          </p:cNvPicPr>
          <p:nvPr>
            <p:ph sz="quarter" idx="4294967295"/>
          </p:nvPr>
        </p:nvPicPr>
        <p:blipFill rotWithShape="1">
          <a:blip r:embed="rId2"/>
          <a:srcRect t="24375" b="2931"/>
          <a:stretch/>
        </p:blipFill>
        <p:spPr>
          <a:xfrm>
            <a:off x="495299" y="2743200"/>
            <a:ext cx="8153401" cy="14478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2.11 : Sum Divisors</a:t>
            </a:r>
            <a:endParaRPr lang="en-US" dirty="0"/>
          </a:p>
        </p:txBody>
      </p:sp>
      <p:pic>
        <p:nvPicPr>
          <p:cNvPr id="8" name="Picture 7" descr="Code has six lines, as follows. Line 1. Divisor equals 1. Line 2. Sum underscore of underscore divisors equals 0. Line 3. While divisor less than number colon. Line 4, indented once. If number percent divisor equals equals 0 colon. Indented once, hash divisor evenly divides the Num. Line 5, indented twice. Sum underscore of underscore divisors equals sum underscore of underscore divisors plus divisor. Line 6, indented once. Divisor equals divisor plus 1."/>
          <p:cNvPicPr>
            <a:picLocks noChangeAspect="1"/>
          </p:cNvPicPr>
          <p:nvPr/>
        </p:nvPicPr>
        <p:blipFill rotWithShape="1">
          <a:blip r:embed="rId2"/>
          <a:srcRect t="19541" b="5551"/>
          <a:stretch/>
        </p:blipFill>
        <p:spPr>
          <a:xfrm>
            <a:off x="457200" y="2438400"/>
            <a:ext cx="8229600" cy="1752600"/>
          </a:xfrm>
          <a:prstGeom prst="rect">
            <a:avLst/>
          </a:prstGeom>
        </p:spPr>
      </p:pic>
    </p:spTree>
    <p:extLst>
      <p:ext uri="{BB962C8B-B14F-4D97-AF65-F5344CB8AC3E}">
        <p14:creationId xmlns:p14="http://schemas.microsoft.com/office/powerpoint/2010/main" val="754047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Improving the Perfect Number Program</a:t>
            </a:r>
            <a:endParaRPr lang="en-US" dirty="0"/>
          </a:p>
        </p:txBody>
      </p:sp>
      <p:sp>
        <p:nvSpPr>
          <p:cNvPr id="4" name="Content Placeholder 3"/>
          <p:cNvSpPr>
            <a:spLocks noGrp="1"/>
          </p:cNvSpPr>
          <p:nvPr>
            <p:ph type="body" idx="1"/>
          </p:nvPr>
        </p:nvSpPr>
        <p:spPr/>
        <p:txBody>
          <a:bodyPr/>
          <a:lstStyle/>
          <a:p>
            <a:pPr>
              <a:buNone/>
            </a:pPr>
            <a:r>
              <a:rPr lang="en-US" dirty="0" smtClean="0"/>
              <a:t>Work with a range of numbers</a:t>
            </a:r>
          </a:p>
          <a:p>
            <a:pPr>
              <a:buNone/>
            </a:pPr>
            <a:r>
              <a:rPr lang="en-US" dirty="0" smtClean="0"/>
              <a:t>For each number in the range of numbers:</a:t>
            </a:r>
          </a:p>
          <a:p>
            <a:r>
              <a:rPr lang="en-US" dirty="0" smtClean="0"/>
              <a:t>Collect all the factors</a:t>
            </a:r>
          </a:p>
          <a:p>
            <a:r>
              <a:rPr lang="en-US" dirty="0" smtClean="0"/>
              <a:t>Once collected, sum up the factors</a:t>
            </a:r>
          </a:p>
          <a:p>
            <a:r>
              <a:rPr lang="en-US" dirty="0" smtClean="0"/>
              <a:t>Compare the sum and the number and respond accordingly</a:t>
            </a:r>
          </a:p>
          <a:p>
            <a:pPr>
              <a:buNone/>
            </a:pPr>
            <a:r>
              <a:rPr lang="en-US" dirty="0" smtClean="0"/>
              <a:t>Print a summary</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2.13 : Examine </a:t>
            </a:r>
            <a:r>
              <a:rPr lang="en-US" dirty="0"/>
              <a:t>a </a:t>
            </a:r>
            <a:r>
              <a:rPr lang="en-US" dirty="0" smtClean="0"/>
              <a:t>Range </a:t>
            </a:r>
            <a:r>
              <a:rPr lang="en-US" dirty="0"/>
              <a:t>of N</a:t>
            </a:r>
            <a:r>
              <a:rPr lang="en-US" dirty="0" smtClean="0"/>
              <a:t>umbers</a:t>
            </a:r>
            <a:endParaRPr lang="en-US" dirty="0"/>
          </a:p>
        </p:txBody>
      </p:sp>
      <p:pic>
        <p:nvPicPr>
          <p:cNvPr id="6" name="Picture 2" descr="Code has seven lines, as follows. Line 1. Top underscore n u m underscore s t r equals input left parenthesis double quote what is the upper number for the range colon double quote right parenthesis. Line 2. Top underscore n u m equals I n t left parenthesis top underscore n u m underscore s t r right parenthesis. Line 3. Number equals 2. Line 4. While number less than equals top underscore n u m colon. Line 5, indented once. Hash sum the divisors of number. Line 6, indented once. Hash classify the number based on its divisor sum. Line 7, indented once. Number plus equals 1."/>
          <p:cNvPicPr>
            <a:picLocks noChangeAspect="1"/>
          </p:cNvPicPr>
          <p:nvPr/>
        </p:nvPicPr>
        <p:blipFill>
          <a:blip r:embed="rId2"/>
          <a:stretch>
            <a:fillRect/>
          </a:stretch>
        </p:blipFill>
        <p:spPr>
          <a:xfrm>
            <a:off x="609600" y="2302164"/>
            <a:ext cx="7888432" cy="2193636"/>
          </a:xfrm>
          <a:prstGeom prst="rect">
            <a:avLst/>
          </a:prstGeom>
          <a:noFill/>
          <a:ln>
            <a:noFill/>
          </a:ln>
        </p:spPr>
      </p:pic>
    </p:spTree>
    <p:extLst>
      <p:ext uri="{BB962C8B-B14F-4D97-AF65-F5344CB8AC3E}">
        <p14:creationId xmlns:p14="http://schemas.microsoft.com/office/powerpoint/2010/main" val="3102028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2.15 : Classify </a:t>
            </a:r>
            <a:r>
              <a:rPr lang="en-US" dirty="0"/>
              <a:t>R</a:t>
            </a:r>
            <a:r>
              <a:rPr lang="en-US" dirty="0" smtClean="0"/>
              <a:t>ange </a:t>
            </a:r>
            <a:r>
              <a:rPr lang="en-US" dirty="0"/>
              <a:t>of N</a:t>
            </a:r>
            <a:r>
              <a:rPr lang="en-US" dirty="0" smtClean="0"/>
              <a:t>umbers</a:t>
            </a:r>
            <a:endParaRPr lang="en-US" dirty="0"/>
          </a:p>
        </p:txBody>
      </p:sp>
      <p:pic>
        <p:nvPicPr>
          <p:cNvPr id="6" name="Picture 2" descr="A code has 14 lines as follows. Line 1. Hash classify a range of numbers with respect to perfect comma adundant or deficient. Line 2. Hash unles otherwise stated comma variable are assumed to be of type I n t period Rule 4. Line 3. Blank. Line 4. Top underscore n u m underscore s t r equals input left parentheses double quote What is the upper number for the range colon double quote right parentheses. Line 5. Top underscore num equals I n t left parentheses top underscore n u m underscore s t r right parentheses. Line 6. Number equals 2. Line 7. While number less than equals top underscore n u m colon. Line 8, indented once. Hash sum up the divisiors. Line 9, indented once. Divisor equals 1. Line 10, indented once sum underscore of underscore  divisors equals 0. Line 11, indented once. While divisor less than number colon. Line 12, iindented twice. If number percent divisor equals equals 0 colon. Line 13, indented three times. Sum underscore of underscore divisors sum underscore of underscore divisors plus divisor. Line 14, Indented twice. Divisor equals divisor plus 1."/>
          <p:cNvPicPr>
            <a:picLocks noChangeAspect="1"/>
          </p:cNvPicPr>
          <p:nvPr/>
        </p:nvPicPr>
        <p:blipFill rotWithShape="1">
          <a:blip r:embed="rId2"/>
          <a:srcRect t="10053" b="1418"/>
          <a:stretch/>
        </p:blipFill>
        <p:spPr>
          <a:xfrm>
            <a:off x="609600" y="1656866"/>
            <a:ext cx="8001000" cy="2762734"/>
          </a:xfrm>
          <a:prstGeom prst="rect">
            <a:avLst/>
          </a:prstGeom>
          <a:noFill/>
          <a:ln>
            <a:noFill/>
          </a:ln>
        </p:spPr>
      </p:pic>
      <p:pic>
        <p:nvPicPr>
          <p:cNvPr id="5" name="Picture 3" descr="Code has eight lines, as follows. Line 1. Hash classify the number based on its divisor sum. Line 2. If number equals equals sum underscore of underscore divisors colon. Line 3, indented once. Print left parenthesis comma double quote is perfect double quote right parenthesis. Line 4. If number less than sum underscore of underscore divisors colon. Line 5, indented once. Print left parenthesis number comma double quote is abundant double quote right parenthesis. Line 6. If number greater than sum underscore of underscore divisors colon. Line 7, indented once. Print left parenthesis number comma double quote is deficient double quote right parenthesis. Line 8. Number plus equals 1."/>
          <p:cNvPicPr>
            <a:picLocks noChangeAspect="1"/>
          </p:cNvPicPr>
          <p:nvPr/>
        </p:nvPicPr>
        <p:blipFill rotWithShape="1">
          <a:blip r:embed="rId3"/>
          <a:srcRect t="1" b="2050"/>
          <a:stretch/>
        </p:blipFill>
        <p:spPr>
          <a:xfrm>
            <a:off x="609599" y="4343401"/>
            <a:ext cx="8001000" cy="1782762"/>
          </a:xfrm>
          <a:prstGeom prst="rect">
            <a:avLst/>
          </a:prstGeom>
        </p:spPr>
      </p:pic>
    </p:spTree>
    <p:extLst>
      <p:ext uri="{BB962C8B-B14F-4D97-AF65-F5344CB8AC3E}">
        <p14:creationId xmlns:p14="http://schemas.microsoft.com/office/powerpoint/2010/main" val="1811142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Control in Depth</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p:txBody>
          <a:bodyPr/>
          <a:lstStyle/>
          <a:p>
            <a:r>
              <a:rPr lang="en-US" dirty="0" smtClean="0"/>
              <a:t>Boolean Expressions</a:t>
            </a:r>
            <a:endParaRPr lang="en-US" dirty="0"/>
          </a:p>
        </p:txBody>
      </p:sp>
      <p:sp>
        <p:nvSpPr>
          <p:cNvPr id="4099" name="Content Placeholder 2"/>
          <p:cNvSpPr>
            <a:spLocks noGrp="1" noChangeArrowheads="1"/>
          </p:cNvSpPr>
          <p:nvPr>
            <p:ph type="body" idx="1"/>
          </p:nvPr>
        </p:nvSpPr>
        <p:spPr/>
        <p:txBody>
          <a:bodyPr/>
          <a:lstStyle/>
          <a:p>
            <a:r>
              <a:rPr lang="en-US" dirty="0" smtClean="0"/>
              <a:t>George Boole</a:t>
            </a:r>
            <a:r>
              <a:rPr lang="fr-FR" dirty="0" smtClean="0"/>
              <a:t>'</a:t>
            </a:r>
            <a:r>
              <a:rPr lang="en-US" dirty="0" smtClean="0"/>
              <a:t>s (mid-1800</a:t>
            </a:r>
            <a:r>
              <a:rPr lang="fr-FR" dirty="0" smtClean="0"/>
              <a:t>'</a:t>
            </a:r>
            <a:r>
              <a:rPr lang="en-US" dirty="0" smtClean="0"/>
              <a:t>s) mathematics of logical expressions</a:t>
            </a:r>
          </a:p>
          <a:p>
            <a:r>
              <a:rPr lang="en-US" dirty="0" smtClean="0"/>
              <a:t>Boolean expressions (conditions)     </a:t>
            </a:r>
            <a:br>
              <a:rPr lang="en-US" dirty="0" smtClean="0"/>
            </a:br>
            <a:r>
              <a:rPr lang="en-US" dirty="0" smtClean="0"/>
              <a:t>have a value of True or False</a:t>
            </a:r>
          </a:p>
          <a:p>
            <a:r>
              <a:rPr lang="en-US" dirty="0" smtClean="0"/>
              <a:t>Conditions are the basis of choices in a computer, and, hence, are the basis of the appearance of intelligence in them.</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p:txBody>
          <a:bodyPr/>
          <a:lstStyle/>
          <a:p>
            <a:r>
              <a:rPr lang="en-US" dirty="0" smtClean="0"/>
              <a:t>What is True, and What is False</a:t>
            </a:r>
            <a:endParaRPr lang="en-US" dirty="0"/>
          </a:p>
        </p:txBody>
      </p:sp>
      <p:sp>
        <p:nvSpPr>
          <p:cNvPr id="169987" name="Content Placeholder 2"/>
          <p:cNvSpPr>
            <a:spLocks noGrp="1" noChangeArrowheads="1"/>
          </p:cNvSpPr>
          <p:nvPr>
            <p:ph type="body" idx="1"/>
          </p:nvPr>
        </p:nvSpPr>
        <p:spPr/>
        <p:txBody>
          <a:bodyPr/>
          <a:lstStyle/>
          <a:p>
            <a:r>
              <a:rPr lang="en-US" dirty="0" smtClean="0">
                <a:solidFill>
                  <a:schemeClr val="tx1"/>
                </a:solidFill>
              </a:rPr>
              <a:t>true: any nonzero number or nonempty object. </a:t>
            </a:r>
            <a:r>
              <a:rPr lang="en-US" dirty="0" smtClean="0">
                <a:solidFill>
                  <a:schemeClr val="tx1"/>
                </a:solidFill>
                <a:latin typeface="Courier New"/>
                <a:cs typeface="Courier New"/>
              </a:rPr>
              <a:t>1, 100, "hello</a:t>
            </a:r>
            <a:r>
              <a:rPr lang="en-US" dirty="0">
                <a:solidFill>
                  <a:schemeClr val="tx1"/>
                </a:solidFill>
                <a:latin typeface="Courier New"/>
                <a:cs typeface="Courier New"/>
              </a:rPr>
              <a:t>"</a:t>
            </a:r>
            <a:r>
              <a:rPr lang="en-US" dirty="0" smtClean="0">
                <a:solidFill>
                  <a:schemeClr val="tx1"/>
                </a:solidFill>
                <a:latin typeface="Courier New"/>
                <a:cs typeface="Courier New"/>
              </a:rPr>
              <a:t>, [</a:t>
            </a:r>
            <a:r>
              <a:rPr lang="en-US" dirty="0" err="1" smtClean="0">
                <a:solidFill>
                  <a:schemeClr val="tx1"/>
                </a:solidFill>
                <a:latin typeface="Courier New"/>
                <a:cs typeface="Courier New"/>
              </a:rPr>
              <a:t>a,b</a:t>
            </a:r>
            <a:r>
              <a:rPr lang="en-US" dirty="0" smtClean="0">
                <a:solidFill>
                  <a:schemeClr val="tx1"/>
                </a:solidFill>
                <a:latin typeface="Courier New"/>
                <a:cs typeface="Courier New"/>
              </a:rPr>
              <a:t>]</a:t>
            </a:r>
          </a:p>
          <a:p>
            <a:r>
              <a:rPr lang="en-US" dirty="0" smtClean="0">
                <a:solidFill>
                  <a:schemeClr val="tx1"/>
                </a:solidFill>
              </a:rPr>
              <a:t>false: a zero number or empty object. </a:t>
            </a:r>
            <a:r>
              <a:rPr lang="en-US" dirty="0" smtClean="0">
                <a:solidFill>
                  <a:schemeClr val="tx1"/>
                </a:solidFill>
                <a:latin typeface="Courier New"/>
                <a:cs typeface="Courier New"/>
              </a:rPr>
              <a:t>0, "",[ ]</a:t>
            </a:r>
          </a:p>
          <a:p>
            <a:r>
              <a:rPr lang="en-US" dirty="0" smtClean="0">
                <a:solidFill>
                  <a:schemeClr val="tx1"/>
                </a:solidFill>
              </a:rPr>
              <a:t>Special values called </a:t>
            </a:r>
            <a:r>
              <a:rPr lang="en-US" dirty="0" smtClean="0">
                <a:solidFill>
                  <a:schemeClr val="tx1"/>
                </a:solidFill>
                <a:latin typeface="Courier New"/>
                <a:cs typeface="Courier New"/>
              </a:rPr>
              <a:t>True</a:t>
            </a:r>
            <a:r>
              <a:rPr lang="en-US" dirty="0" smtClean="0">
                <a:solidFill>
                  <a:schemeClr val="tx1"/>
                </a:solidFill>
              </a:rPr>
              <a:t> and </a:t>
            </a:r>
            <a:r>
              <a:rPr lang="en-US" dirty="0" smtClean="0">
                <a:solidFill>
                  <a:schemeClr val="tx1"/>
                </a:solidFill>
                <a:latin typeface="Courier New"/>
                <a:cs typeface="Courier New"/>
              </a:rPr>
              <a:t>False</a:t>
            </a:r>
            <a:r>
              <a:rPr lang="en-US" dirty="0" smtClean="0">
                <a:solidFill>
                  <a:schemeClr val="tx1"/>
                </a:solidFill>
              </a:rPr>
              <a:t>, which are just subs for 1 and 0. However, they print nicely (</a:t>
            </a:r>
            <a:r>
              <a:rPr lang="en-US" dirty="0" smtClean="0">
                <a:solidFill>
                  <a:schemeClr val="tx1"/>
                </a:solidFill>
                <a:latin typeface="Courier New"/>
                <a:cs typeface="Courier New"/>
              </a:rPr>
              <a:t>True</a:t>
            </a:r>
            <a:r>
              <a:rPr lang="en-US" dirty="0" smtClean="0">
                <a:solidFill>
                  <a:schemeClr val="tx1"/>
                </a:solidFill>
              </a:rPr>
              <a:t> or </a:t>
            </a:r>
            <a:r>
              <a:rPr lang="en-US" dirty="0" smtClean="0">
                <a:solidFill>
                  <a:schemeClr val="tx1"/>
                </a:solidFill>
                <a:latin typeface="Courier New"/>
                <a:cs typeface="Courier New"/>
              </a:rPr>
              <a:t>False</a:t>
            </a:r>
            <a:r>
              <a:rPr lang="en-US" dirty="0" smtClean="0">
                <a:solidFill>
                  <a:schemeClr val="tx1"/>
                </a:solidFill>
              </a:rPr>
              <a:t>)</a:t>
            </a:r>
          </a:p>
          <a:p>
            <a:r>
              <a:rPr lang="en-US" dirty="0" smtClean="0">
                <a:solidFill>
                  <a:schemeClr val="tx1"/>
                </a:solidFill>
              </a:rPr>
              <a:t>Also a special value, </a:t>
            </a:r>
            <a:r>
              <a:rPr lang="en-US" dirty="0" smtClean="0">
                <a:solidFill>
                  <a:schemeClr val="tx1"/>
                </a:solidFill>
                <a:latin typeface="Courier New"/>
                <a:cs typeface="Courier New"/>
              </a:rPr>
              <a:t>None</a:t>
            </a:r>
            <a:r>
              <a:rPr lang="en-US" dirty="0" smtClean="0">
                <a:solidFill>
                  <a:schemeClr val="tx1"/>
                </a:solidFill>
              </a:rPr>
              <a:t>, less than everything and equal to nothing</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p:txBody>
          <a:bodyPr/>
          <a:lstStyle/>
          <a:p>
            <a:r>
              <a:rPr lang="en-US" dirty="0" smtClean="0"/>
              <a:t>Boolean Expression</a:t>
            </a:r>
            <a:endParaRPr lang="en-US" dirty="0"/>
          </a:p>
        </p:txBody>
      </p:sp>
      <p:sp>
        <p:nvSpPr>
          <p:cNvPr id="24579" name="Content Placeholder 2"/>
          <p:cNvSpPr>
            <a:spLocks noGrp="1" noChangeArrowheads="1"/>
          </p:cNvSpPr>
          <p:nvPr>
            <p:ph type="body" idx="1"/>
          </p:nvPr>
        </p:nvSpPr>
        <p:spPr/>
        <p:txBody>
          <a:bodyPr/>
          <a:lstStyle/>
          <a:p>
            <a:r>
              <a:rPr lang="en-US" dirty="0" smtClean="0"/>
              <a:t>Every boolean expression has the form:</a:t>
            </a:r>
          </a:p>
          <a:p>
            <a:pPr lvl="1"/>
            <a:r>
              <a:rPr lang="en-US" dirty="0"/>
              <a:t>E</a:t>
            </a:r>
            <a:r>
              <a:rPr lang="en-US" dirty="0" smtClean="0"/>
              <a:t>xpression boolean Operator expression</a:t>
            </a:r>
          </a:p>
          <a:p>
            <a:r>
              <a:rPr lang="en-US" dirty="0" smtClean="0"/>
              <a:t>The result of evaluating something like the above is also just true or false.</a:t>
            </a:r>
          </a:p>
          <a:p>
            <a:r>
              <a:rPr lang="en-US" dirty="0" smtClean="0"/>
              <a:t>However, remember what constitutes true or false in Python!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Operators</a:t>
            </a:r>
            <a:endParaRPr lang="en-US" dirty="0"/>
          </a:p>
        </p:txBody>
      </p:sp>
      <p:pic>
        <p:nvPicPr>
          <p:cNvPr id="10" name="Picture 9" descr="3 greater than 2 boldface right arrow Tr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84" y="1562379"/>
            <a:ext cx="3106295" cy="562919"/>
          </a:xfrm>
          <a:prstGeom prst="rect">
            <a:avLst/>
          </a:prstGeom>
        </p:spPr>
      </p:pic>
      <p:sp>
        <p:nvSpPr>
          <p:cNvPr id="4" name="Text Placeholder 3"/>
          <p:cNvSpPr>
            <a:spLocks noGrp="1"/>
          </p:cNvSpPr>
          <p:nvPr>
            <p:ph type="body" idx="13"/>
          </p:nvPr>
        </p:nvSpPr>
        <p:spPr>
          <a:xfrm>
            <a:off x="518499" y="2073382"/>
            <a:ext cx="6187101" cy="607423"/>
          </a:xfrm>
        </p:spPr>
        <p:txBody>
          <a:bodyPr/>
          <a:lstStyle/>
          <a:p>
            <a:r>
              <a:rPr lang="en-US" dirty="0"/>
              <a:t>Relational Operators have low </a:t>
            </a:r>
            <a:r>
              <a:rPr lang="en-US" dirty="0" smtClean="0"/>
              <a:t>preference</a:t>
            </a:r>
            <a:endParaRPr lang="en-US" dirty="0"/>
          </a:p>
        </p:txBody>
      </p:sp>
      <p:pic>
        <p:nvPicPr>
          <p:cNvPr id="11" name="Picture 10" descr="5 plus 3 less than 3 minus 2. 8 less than 1 boldface right arrow False. Single quote 1 single quote less than 2 boldface right arrow Err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76" y="2704937"/>
            <a:ext cx="4398550" cy="1385648"/>
          </a:xfrm>
          <a:prstGeom prst="rect">
            <a:avLst/>
          </a:prstGeom>
        </p:spPr>
      </p:pic>
      <p:sp>
        <p:nvSpPr>
          <p:cNvPr id="5" name="Text Placeholder 4"/>
          <p:cNvSpPr>
            <a:spLocks noGrp="1"/>
          </p:cNvSpPr>
          <p:nvPr>
            <p:ph type="body" idx="14"/>
          </p:nvPr>
        </p:nvSpPr>
        <p:spPr>
          <a:xfrm>
            <a:off x="597880" y="4128697"/>
            <a:ext cx="5181600" cy="607423"/>
          </a:xfrm>
        </p:spPr>
        <p:txBody>
          <a:bodyPr/>
          <a:lstStyle/>
          <a:p>
            <a:pPr lvl="2"/>
            <a:r>
              <a:rPr lang="en-US" dirty="0" smtClean="0">
                <a:latin typeface="+mn-lt"/>
              </a:rPr>
              <a:t>Can </a:t>
            </a:r>
            <a:r>
              <a:rPr lang="en-US" dirty="0">
                <a:latin typeface="+mn-lt"/>
              </a:rPr>
              <a:t>only compare like </a:t>
            </a:r>
            <a:r>
              <a:rPr lang="en-US" dirty="0" smtClean="0">
                <a:latin typeface="+mn-lt"/>
              </a:rPr>
              <a:t>types</a:t>
            </a:r>
            <a:endParaRPr lang="en-US" dirty="0">
              <a:latin typeface="+mn-lt"/>
            </a:endParaRPr>
          </a:p>
        </p:txBody>
      </p:sp>
      <p:pic>
        <p:nvPicPr>
          <p:cNvPr id="12" name="Picture 11" descr="I n t left parenthesis single quote 1 single quote right parenthesis less than 2 boldface right arrow Tr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20" y="4827102"/>
            <a:ext cx="4188261" cy="441675"/>
          </a:xfrm>
          <a:prstGeom prst="rect">
            <a:avLst/>
          </a:prstGeom>
        </p:spPr>
      </p:pic>
      <p:sp>
        <p:nvSpPr>
          <p:cNvPr id="6" name="Text Placeholder 5"/>
          <p:cNvSpPr>
            <a:spLocks noGrp="1"/>
          </p:cNvSpPr>
          <p:nvPr>
            <p:ph type="body" idx="15"/>
          </p:nvPr>
        </p:nvSpPr>
        <p:spPr>
          <a:xfrm>
            <a:off x="606672" y="5334000"/>
            <a:ext cx="5715000" cy="607423"/>
          </a:xfrm>
        </p:spPr>
        <p:txBody>
          <a:bodyPr/>
          <a:lstStyle/>
          <a:p>
            <a:pPr lvl="2"/>
            <a:r>
              <a:rPr lang="en-US" dirty="0">
                <a:latin typeface="+mn-lt"/>
                <a:sym typeface="Wingdings"/>
              </a:rPr>
              <a:t>L</a:t>
            </a:r>
            <a:r>
              <a:rPr lang="en-US" dirty="0" smtClean="0">
                <a:latin typeface="+mn-lt"/>
                <a:sym typeface="Wingdings"/>
              </a:rPr>
              <a:t>ike </a:t>
            </a:r>
            <a:r>
              <a:rPr lang="en-US" dirty="0">
                <a:latin typeface="+mn-lt"/>
                <a:sym typeface="Wingdings"/>
              </a:rPr>
              <a:t>types, regular </a:t>
            </a:r>
            <a:r>
              <a:rPr lang="en-US" dirty="0" smtClean="0">
                <a:latin typeface="+mn-lt"/>
                <a:sym typeface="Wingdings"/>
              </a:rPr>
              <a:t>compare</a:t>
            </a:r>
            <a:endParaRPr lang="en-US" dirty="0">
              <a:latin typeface="+mn-lt"/>
              <a:sym typeface="Wingding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a:t>
            </a:r>
            <a:r>
              <a:rPr lang="en-US" sz="2000" b="0" dirty="0" smtClean="0"/>
              <a:t>(2 </a:t>
            </a:r>
            <a:r>
              <a:rPr lang="en-US" sz="2000" b="0" dirty="0"/>
              <a:t>of 3)</a:t>
            </a:r>
            <a:endParaRPr lang="en-US" dirty="0"/>
          </a:p>
        </p:txBody>
      </p:sp>
      <p:pic>
        <p:nvPicPr>
          <p:cNvPr id="5" name="Picture 2" descr="A sequential program flow consists of four Python statements. Each Python statement leads to the next."/>
          <p:cNvPicPr>
            <a:picLocks noChangeAspect="1"/>
          </p:cNvPicPr>
          <p:nvPr/>
        </p:nvPicPr>
        <p:blipFill rotWithShape="1">
          <a:blip r:embed="rId2"/>
          <a:srcRect b="11950"/>
          <a:stretch/>
        </p:blipFill>
        <p:spPr>
          <a:xfrm>
            <a:off x="2653506" y="2362200"/>
            <a:ext cx="3836988" cy="2667000"/>
          </a:xfrm>
          <a:prstGeom prst="rect">
            <a:avLst/>
          </a:prstGeom>
          <a:noFill/>
          <a:ln>
            <a:noFill/>
          </a:ln>
        </p:spPr>
      </p:pic>
      <p:sp>
        <p:nvSpPr>
          <p:cNvPr id="3" name="Text Placeholder 3"/>
          <p:cNvSpPr>
            <a:spLocks noGrp="1"/>
          </p:cNvSpPr>
          <p:nvPr>
            <p:ph type="body" sz="quarter" idx="10"/>
          </p:nvPr>
        </p:nvSpPr>
        <p:spPr/>
        <p:txBody>
          <a:bodyPr/>
          <a:lstStyle/>
          <a:p>
            <a:r>
              <a:rPr lang="en-US" b="1" dirty="0" smtClean="0"/>
              <a:t>Figure 2.1 </a:t>
            </a:r>
            <a:r>
              <a:rPr lang="en-US" dirty="0" smtClean="0"/>
              <a:t>Sequential program flow.</a:t>
            </a:r>
            <a:endParaRPr lang="en-US" dirty="0"/>
          </a:p>
        </p:txBody>
      </p:sp>
    </p:spTree>
    <p:extLst>
      <p:ext uri="{BB962C8B-B14F-4D97-AF65-F5344CB8AC3E}">
        <p14:creationId xmlns:p14="http://schemas.microsoft.com/office/powerpoint/2010/main" val="245650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Equality Mean? </a:t>
            </a:r>
            <a:r>
              <a:rPr lang="en-US" sz="2000" b="0" dirty="0"/>
              <a:t>(1 of 2)</a:t>
            </a:r>
            <a:endParaRPr lang="en-US" dirty="0"/>
          </a:p>
        </p:txBody>
      </p:sp>
      <p:sp>
        <p:nvSpPr>
          <p:cNvPr id="3" name="Content Placeholder 2"/>
          <p:cNvSpPr>
            <a:spLocks noGrp="1"/>
          </p:cNvSpPr>
          <p:nvPr>
            <p:ph type="body" idx="1"/>
          </p:nvPr>
        </p:nvSpPr>
        <p:spPr/>
        <p:txBody>
          <a:bodyPr/>
          <a:lstStyle/>
          <a:p>
            <a:pPr marL="0" indent="0">
              <a:buNone/>
            </a:pPr>
            <a:r>
              <a:rPr lang="en-US" dirty="0" smtClean="0"/>
              <a:t>Two senses of equality</a:t>
            </a:r>
          </a:p>
          <a:p>
            <a:r>
              <a:rPr lang="en-US" dirty="0" smtClean="0"/>
              <a:t>Two variables refer to different objects, each object representing the same value</a:t>
            </a:r>
          </a:p>
          <a:p>
            <a:r>
              <a:rPr lang="en-US" dirty="0" smtClean="0"/>
              <a:t>Two variables refer to the same object. </a:t>
            </a:r>
            <a:r>
              <a:rPr lang="en-US" dirty="0" smtClean="0">
                <a:solidFill>
                  <a:schemeClr val="tx1"/>
                </a:solidFill>
              </a:rPr>
              <a:t>The </a:t>
            </a:r>
            <a:r>
              <a:rPr lang="en-US" dirty="0" smtClean="0">
                <a:solidFill>
                  <a:schemeClr val="tx1"/>
                </a:solidFill>
                <a:latin typeface="Courier New"/>
                <a:cs typeface="Courier New"/>
              </a:rPr>
              <a:t>id() </a:t>
            </a:r>
            <a:r>
              <a:rPr lang="en-US" dirty="0" smtClean="0"/>
              <a:t>function used for this.</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 Does Equality Mean</a:t>
            </a:r>
            <a:r>
              <a:rPr lang="en-US" dirty="0" smtClean="0"/>
              <a:t>? </a:t>
            </a:r>
            <a:r>
              <a:rPr lang="en-US" sz="2000" b="0" dirty="0" smtClean="0"/>
              <a:t>(2 of 2)</a:t>
            </a:r>
            <a:endParaRPr lang="en-US" sz="2000" b="0" dirty="0"/>
          </a:p>
        </p:txBody>
      </p:sp>
      <p:pic>
        <p:nvPicPr>
          <p:cNvPr id="5" name="Picture 2" descr="Three lines of code explain the correlation between a name space and objects. The code reads as follows. Line 1. A underscore float equals 2.5. Line 2. B underscore float equals 2.5. Line 3. C underscore float equals b underscore float. Inside the name space consists of three lines of code as follows. Line 1. A underscore float. Line 2. B underscore float. Line 3. C underscore float. Each name space line of code corresponds with an object. Line 1 corresponds to objects 2.5. Line 2 and Line 3 both correspond to object 2.5. Each object corresponds to a line of code. Object 1 corresponds to Id left parentheses right parentheses equals 9933140. Line 2 corresponds to id left parentheses right parentheses equals 9933092."/>
          <p:cNvPicPr>
            <a:picLocks noChangeAspect="1"/>
          </p:cNvPicPr>
          <p:nvPr/>
        </p:nvPicPr>
        <p:blipFill>
          <a:blip r:embed="rId2"/>
          <a:stretch>
            <a:fillRect/>
          </a:stretch>
        </p:blipFill>
        <p:spPr>
          <a:xfrm>
            <a:off x="1396528" y="1833838"/>
            <a:ext cx="6046192" cy="3881162"/>
          </a:xfrm>
          <a:prstGeom prst="rect">
            <a:avLst/>
          </a:prstGeom>
          <a:noFill/>
          <a:ln>
            <a:noFill/>
          </a:ln>
        </p:spPr>
      </p:pic>
      <p:sp>
        <p:nvSpPr>
          <p:cNvPr id="6" name="Text Placeholder 3"/>
          <p:cNvSpPr>
            <a:spLocks noGrp="1"/>
          </p:cNvSpPr>
          <p:nvPr>
            <p:ph type="body" sz="quarter" idx="10"/>
          </p:nvPr>
        </p:nvSpPr>
        <p:spPr>
          <a:xfrm>
            <a:off x="457200" y="5867400"/>
            <a:ext cx="8229600" cy="381000"/>
          </a:xfrm>
        </p:spPr>
        <p:txBody>
          <a:bodyPr/>
          <a:lstStyle/>
          <a:p>
            <a:r>
              <a:rPr lang="en-US" sz="1600" b="1" dirty="0" smtClean="0"/>
              <a:t>Figure </a:t>
            </a:r>
            <a:r>
              <a:rPr lang="en-US" sz="1600" b="1" dirty="0"/>
              <a:t>2.6 </a:t>
            </a:r>
            <a:r>
              <a:rPr lang="en-US" sz="1600" dirty="0"/>
              <a:t>What is equality?</a:t>
            </a:r>
          </a:p>
        </p:txBody>
      </p:sp>
    </p:spTree>
    <p:extLst>
      <p:ext uri="{BB962C8B-B14F-4D97-AF65-F5344CB8AC3E}">
        <p14:creationId xmlns:p14="http://schemas.microsoft.com/office/powerpoint/2010/main" val="3482570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Equal vs. Same</a:t>
            </a:r>
            <a:endParaRPr lang="en-US" dirty="0"/>
          </a:p>
        </p:txBody>
      </p:sp>
      <p:sp>
        <p:nvSpPr>
          <p:cNvPr id="4" name="Content Placeholder 3"/>
          <p:cNvSpPr>
            <a:spLocks noGrp="1"/>
          </p:cNvSpPr>
          <p:nvPr>
            <p:ph type="body" idx="1"/>
          </p:nvPr>
        </p:nvSpPr>
        <p:spPr>
          <a:xfrm>
            <a:off x="457200" y="1600201"/>
            <a:ext cx="8229600" cy="2362200"/>
          </a:xfrm>
        </p:spPr>
        <p:txBody>
          <a:bodyPr/>
          <a:lstStyle/>
          <a:p>
            <a:r>
              <a:rPr lang="en-US" dirty="0" smtClean="0">
                <a:solidFill>
                  <a:schemeClr val="tx1"/>
                </a:solidFill>
              </a:rPr>
              <a:t>== compares values of two variable</a:t>
            </a:r>
            <a:r>
              <a:rPr lang="fr-FR" dirty="0" smtClean="0">
                <a:solidFill>
                  <a:schemeClr val="tx1"/>
                </a:solidFill>
              </a:rPr>
              <a:t>'</a:t>
            </a:r>
            <a:r>
              <a:rPr lang="en-US" dirty="0" smtClean="0">
                <a:solidFill>
                  <a:schemeClr val="tx1"/>
                </a:solidFill>
              </a:rPr>
              <a:t>s objects, do they represent the same value</a:t>
            </a:r>
          </a:p>
          <a:p>
            <a:r>
              <a:rPr lang="en-US" dirty="0" smtClean="0">
                <a:solidFill>
                  <a:schemeClr val="tx1"/>
                </a:solidFill>
              </a:rPr>
              <a:t>Is operator determines if two variables are associated with the same value</a:t>
            </a:r>
          </a:p>
          <a:p>
            <a:pPr marL="0" indent="0">
              <a:buNone/>
            </a:pPr>
            <a:r>
              <a:rPr lang="en-US" dirty="0" smtClean="0">
                <a:solidFill>
                  <a:schemeClr val="tx1"/>
                </a:solidFill>
              </a:rPr>
              <a:t>From the figure:</a:t>
            </a:r>
          </a:p>
        </p:txBody>
      </p:sp>
      <p:pic>
        <p:nvPicPr>
          <p:cNvPr id="5" name="Picture 4" descr="Code has 3 lines, as follows. Line 1. A underscore float equals equals b underscore float right arrow True a underscore float is. Line 2. B underscore float right arrow False. Line 3. B underscore float is c underscore float right arrow Tr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038600"/>
            <a:ext cx="6361384" cy="1173077"/>
          </a:xfrm>
          <a:prstGeom prst="rect">
            <a:avLst/>
          </a:prstGeom>
        </p:spPr>
      </p:pic>
    </p:spTree>
    <p:extLst>
      <p:ext uri="{BB962C8B-B14F-4D97-AF65-F5344CB8AC3E}">
        <p14:creationId xmlns:p14="http://schemas.microsoft.com/office/powerpoint/2010/main" val="920812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r>
              <a:rPr lang="en-US" dirty="0" smtClean="0"/>
              <a:t>Chained Comparisons</a:t>
            </a:r>
            <a:endParaRPr lang="en-US" dirty="0"/>
          </a:p>
        </p:txBody>
      </p:sp>
      <p:sp>
        <p:nvSpPr>
          <p:cNvPr id="173059" name="Content Placeholder 2"/>
          <p:cNvSpPr>
            <a:spLocks noGrp="1" noChangeArrowheads="1"/>
          </p:cNvSpPr>
          <p:nvPr>
            <p:ph type="body" idx="1"/>
          </p:nvPr>
        </p:nvSpPr>
        <p:spPr>
          <a:xfrm>
            <a:off x="457200" y="1600201"/>
            <a:ext cx="8229600" cy="1447800"/>
          </a:xfrm>
        </p:spPr>
        <p:txBody>
          <a:bodyPr/>
          <a:lstStyle/>
          <a:p>
            <a:r>
              <a:rPr lang="en-US" dirty="0" smtClean="0"/>
              <a:t>In Python, chained comparisons work just like you would expect in a mathematical expression:</a:t>
            </a:r>
          </a:p>
          <a:p>
            <a:r>
              <a:rPr lang="en-US" dirty="0" smtClean="0"/>
              <a:t>Given myInt has the value 5</a:t>
            </a:r>
          </a:p>
        </p:txBody>
      </p:sp>
      <p:pic>
        <p:nvPicPr>
          <p:cNvPr id="2" name="Picture 1" descr="Code has two lines, as follows. Line 1. 0 less than equals m y I n t less than equals 5 right arrow True. Line 2. 0 less than m y I n t less than equals 5 greater than 1 right arrow Fal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63455"/>
            <a:ext cx="5741778" cy="978614"/>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p:txBody>
          <a:bodyPr/>
          <a:lstStyle/>
          <a:p>
            <a:r>
              <a:rPr lang="en-US" dirty="0" smtClean="0"/>
              <a:t>Pitfall</a:t>
            </a:r>
            <a:endParaRPr lang="en-US" dirty="0"/>
          </a:p>
        </p:txBody>
      </p:sp>
      <p:sp>
        <p:nvSpPr>
          <p:cNvPr id="174083" name="Content Placeholder 2"/>
          <p:cNvSpPr>
            <a:spLocks noGrp="1" noChangeArrowheads="1"/>
          </p:cNvSpPr>
          <p:nvPr>
            <p:ph type="body" idx="1"/>
          </p:nvPr>
        </p:nvSpPr>
        <p:spPr>
          <a:xfrm>
            <a:off x="457200" y="1600201"/>
            <a:ext cx="8229600" cy="609600"/>
          </a:xfrm>
        </p:spPr>
        <p:txBody>
          <a:bodyPr/>
          <a:lstStyle/>
          <a:p>
            <a:pPr marL="0" indent="0">
              <a:buNone/>
            </a:pPr>
            <a:r>
              <a:rPr lang="en-US" dirty="0" smtClean="0"/>
              <a:t>Floating point arithmetic is approximate!</a:t>
            </a:r>
            <a:endParaRPr lang="en-US" dirty="0"/>
          </a:p>
        </p:txBody>
      </p:sp>
      <p:pic>
        <p:nvPicPr>
          <p:cNvPr id="2" name="Picture 1" descr="Code has nine lines, as follows. Line 1. Greater than, greater than, greater than u equals 1111111 3. Line 2. Greater than, greater than, greater than v equals negative 11111111. Line 3. Greater than, greater than, greater than w equals 7.51111111. Line 4. Greater than, greater than, greater than left parenthesis u plus v right parenthesis plus w. Line 5. 9.51111111. Line 6. Greater than, greater than, greater than u plus left parenthesis v plus w right parenthesis. Line 7.  9.51111111044837. Line 8. Greater than, greater than, greater than left parenthesis u plus v right parenthesis plus w equals equals u plus left parenthesis v plus w right parenthesis. Line 9. False."/>
          <p:cNvPicPr>
            <a:picLocks noChangeAspect="1"/>
          </p:cNvPicPr>
          <p:nvPr/>
        </p:nvPicPr>
        <p:blipFill>
          <a:blip r:embed="rId3"/>
          <a:stretch>
            <a:fillRect/>
          </a:stretch>
        </p:blipFill>
        <p:spPr>
          <a:xfrm>
            <a:off x="1295400" y="2286000"/>
            <a:ext cx="5638800" cy="3506176"/>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a:t>
            </a:r>
            <a:r>
              <a:rPr lang="en-US" dirty="0"/>
              <a:t>Using “Close Enough</a:t>
            </a:r>
            <a:r>
              <a:rPr lang="en-US" dirty="0" smtClean="0"/>
              <a:t>”</a:t>
            </a:r>
            <a:endParaRPr lang="en-US" dirty="0"/>
          </a:p>
        </p:txBody>
      </p:sp>
      <p:sp>
        <p:nvSpPr>
          <p:cNvPr id="5" name="Content Placeholder 4"/>
          <p:cNvSpPr>
            <a:spLocks noGrp="1"/>
          </p:cNvSpPr>
          <p:nvPr>
            <p:ph type="body" idx="1"/>
          </p:nvPr>
        </p:nvSpPr>
        <p:spPr>
          <a:xfrm>
            <a:off x="457200" y="1600201"/>
            <a:ext cx="8229600" cy="779249"/>
          </a:xfrm>
        </p:spPr>
        <p:txBody>
          <a:bodyPr/>
          <a:lstStyle/>
          <a:p>
            <a:pPr marL="0" indent="0">
              <a:buNone/>
            </a:pPr>
            <a:r>
              <a:rPr lang="en-US" dirty="0" smtClean="0"/>
              <a:t>Establish a level of “close enough” for equality</a:t>
            </a:r>
            <a:endParaRPr lang="en-US" dirty="0"/>
          </a:p>
        </p:txBody>
      </p:sp>
      <p:pic>
        <p:nvPicPr>
          <p:cNvPr id="6" name="Picture 5" descr="Code has 3 lines, as follows. Line 1. Greater than, greater than, greater than u equals 11111113. Line 2. Greater than, greater than, greater than v equals negative 11111111. Line 3. Greater than, greater than, greater than w equals 7.51111111."/>
          <p:cNvPicPr>
            <a:picLocks noChangeAspect="1"/>
          </p:cNvPicPr>
          <p:nvPr/>
        </p:nvPicPr>
        <p:blipFill>
          <a:blip r:embed="rId2"/>
          <a:stretch>
            <a:fillRect/>
          </a:stretch>
        </p:blipFill>
        <p:spPr>
          <a:xfrm>
            <a:off x="884380" y="3048000"/>
            <a:ext cx="2925620" cy="1091152"/>
          </a:xfrm>
          <a:prstGeom prst="rect">
            <a:avLst/>
          </a:prstGeom>
        </p:spPr>
      </p:pic>
      <p:pic>
        <p:nvPicPr>
          <p:cNvPr id="7" name="Picture 6" descr="Code has 6 lines, as follows. Line 1. Greater than, greater than, greater than x equals left parenthesis u plus v right parenthesis plus w. Line 2. Greater than, greater than, greater than y equals u plus left parenthesis plus w right parenthesis. Line 3. Greater than, greater than, greater than x equals equals y. Line 4. False. Line 5. Greater than, greater than, greater than a b s left parenthesis x minus y right parenthesis less than 0.0000001 hash a b s is absolute value. Line 6. True."/>
          <p:cNvPicPr>
            <a:picLocks noChangeAspect="1"/>
          </p:cNvPicPr>
          <p:nvPr/>
        </p:nvPicPr>
        <p:blipFill>
          <a:blip r:embed="rId3"/>
          <a:stretch>
            <a:fillRect/>
          </a:stretch>
        </p:blipFill>
        <p:spPr>
          <a:xfrm>
            <a:off x="852856" y="4114800"/>
            <a:ext cx="7798776" cy="1981200"/>
          </a:xfrm>
          <a:prstGeom prst="rect">
            <a:avLst/>
          </a:prstGeom>
        </p:spPr>
      </p:pic>
    </p:spTree>
    <p:extLst>
      <p:ext uri="{BB962C8B-B14F-4D97-AF65-F5344CB8AC3E}">
        <p14:creationId xmlns:p14="http://schemas.microsoft.com/office/powerpoint/2010/main" val="1863039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smtClean="0"/>
              <a:t>Compound Expressions</a:t>
            </a:r>
            <a:endParaRPr lang="en-US"/>
          </a:p>
        </p:txBody>
      </p:sp>
      <p:sp>
        <p:nvSpPr>
          <p:cNvPr id="2" name="Text Placeholder 1"/>
          <p:cNvSpPr>
            <a:spLocks noGrp="1"/>
          </p:cNvSpPr>
          <p:nvPr>
            <p:ph type="body" idx="13"/>
          </p:nvPr>
        </p:nvSpPr>
        <p:spPr>
          <a:xfrm>
            <a:off x="492033" y="1752600"/>
            <a:ext cx="8229600" cy="950647"/>
          </a:xfrm>
        </p:spPr>
        <p:txBody>
          <a:bodyPr/>
          <a:lstStyle/>
          <a:p>
            <a:pPr marL="0" indent="0">
              <a:buNone/>
            </a:pPr>
            <a:r>
              <a:rPr lang="en-US" dirty="0"/>
              <a:t>Python allows bracketing of a value between two Booleans, as in </a:t>
            </a:r>
            <a:r>
              <a:rPr lang="en-US" dirty="0" smtClean="0"/>
              <a:t>math</a:t>
            </a:r>
            <a:endParaRPr lang="en-US" dirty="0"/>
          </a:p>
        </p:txBody>
      </p:sp>
      <p:pic>
        <p:nvPicPr>
          <p:cNvPr id="8" name="Picture 7" descr="Code has 3 lines, as follows. Line 1, indented once. A underscore I n t equals 5. Line 2, indented once. 0 less than equals a underscore I n t less than equals 10 right arrow True. Line 3. A underscore I n t greater than equals 0 and a underscore I n t less than equals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84" y="2703247"/>
            <a:ext cx="6036229" cy="1680098"/>
          </a:xfrm>
          <a:prstGeom prst="rect">
            <a:avLst/>
          </a:prstGeom>
        </p:spPr>
      </p:pic>
      <p:sp>
        <p:nvSpPr>
          <p:cNvPr id="3" name="Text Placeholder 2"/>
          <p:cNvSpPr>
            <a:spLocks noGrp="1"/>
          </p:cNvSpPr>
          <p:nvPr>
            <p:ph type="body" idx="14"/>
          </p:nvPr>
        </p:nvSpPr>
        <p:spPr>
          <a:xfrm>
            <a:off x="531222" y="4454017"/>
            <a:ext cx="8229600" cy="607423"/>
          </a:xfrm>
        </p:spPr>
        <p:txBody>
          <a:bodyPr/>
          <a:lstStyle/>
          <a:p>
            <a:r>
              <a:rPr lang="en-US" dirty="0">
                <a:solidFill>
                  <a:schemeClr val="tx1"/>
                </a:solidFill>
                <a:latin typeface="Courier New"/>
                <a:cs typeface="Courier New"/>
                <a:sym typeface="Wingdings"/>
              </a:rPr>
              <a:t>and</a:t>
            </a:r>
            <a:r>
              <a:rPr lang="en-US" dirty="0">
                <a:solidFill>
                  <a:schemeClr val="tx1"/>
                </a:solidFill>
                <a:cs typeface="Courier New"/>
                <a:sym typeface="Wingdings"/>
              </a:rPr>
              <a:t>, </a:t>
            </a:r>
            <a:r>
              <a:rPr lang="en-US" dirty="0">
                <a:solidFill>
                  <a:schemeClr val="tx1"/>
                </a:solidFill>
                <a:latin typeface="Courier New"/>
                <a:cs typeface="Courier New"/>
                <a:sym typeface="Wingdings"/>
              </a:rPr>
              <a:t>or</a:t>
            </a:r>
            <a:r>
              <a:rPr lang="en-US" dirty="0">
                <a:solidFill>
                  <a:schemeClr val="tx1"/>
                </a:solidFill>
                <a:cs typeface="Courier New"/>
                <a:sym typeface="Wingdings"/>
              </a:rPr>
              <a:t>, </a:t>
            </a:r>
            <a:r>
              <a:rPr lang="en-US" dirty="0">
                <a:solidFill>
                  <a:schemeClr val="tx1"/>
                </a:solidFill>
                <a:latin typeface="Courier New"/>
                <a:cs typeface="Courier New"/>
                <a:sym typeface="Wingdings"/>
              </a:rPr>
              <a:t>not</a:t>
            </a:r>
            <a:r>
              <a:rPr lang="en-US" dirty="0">
                <a:solidFill>
                  <a:schemeClr val="tx1"/>
                </a:solidFill>
                <a:cs typeface="Courier New"/>
                <a:sym typeface="Wingdings"/>
              </a:rPr>
              <a:t> are the three Boolean operators in Python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smtClean="0">
                <a:solidFill>
                  <a:schemeClr val="tx2"/>
                </a:solidFill>
                <a:latin typeface="Times New Roman" pitchFamily="-109" charset="0"/>
              </a:rPr>
              <a:t>Truth Tables </a:t>
            </a:r>
            <a:r>
              <a:rPr lang="en-US" sz="2000" b="0" dirty="0" smtClean="0">
                <a:solidFill>
                  <a:schemeClr val="tx2"/>
                </a:solidFill>
                <a:latin typeface="Times New Roman" pitchFamily="-109" charset="0"/>
              </a:rPr>
              <a:t>(1 of 5)</a:t>
            </a:r>
            <a:endParaRPr lang="en-US" sz="2000" b="0" dirty="0">
              <a:solidFill>
                <a:schemeClr val="tx2"/>
              </a:solidFill>
            </a:endParaRPr>
          </a:p>
        </p:txBody>
      </p:sp>
      <p:graphicFrame>
        <p:nvGraphicFramePr>
          <p:cNvPr id="10" name="Table 2"/>
          <p:cNvGraphicFramePr>
            <a:graphicFrameLocks noGrp="1"/>
          </p:cNvGraphicFramePr>
          <p:nvPr>
            <p:extLst>
              <p:ext uri="{D42A27DB-BD31-4B8C-83A1-F6EECF244321}">
                <p14:modId xmlns:p14="http://schemas.microsoft.com/office/powerpoint/2010/main" val="101354497"/>
              </p:ext>
            </p:extLst>
          </p:nvPr>
        </p:nvGraphicFramePr>
        <p:xfrm>
          <a:off x="1447800" y="2184400"/>
          <a:ext cx="6553200" cy="1854200"/>
        </p:xfrm>
        <a:graphic>
          <a:graphicData uri="http://schemas.openxmlformats.org/drawingml/2006/table">
            <a:tbl>
              <a:tblPr firstRow="1" bandRow="1">
                <a:tableStyleId>{5940675A-B579-460E-94D1-54222C63F5DA}</a:tableStyleId>
              </a:tblPr>
              <a:tblGrid>
                <a:gridCol w="1310640">
                  <a:extLst>
                    <a:ext uri="{9D8B030D-6E8A-4147-A177-3AD203B41FA5}">
                      <a16:colId xmlns:a16="http://schemas.microsoft.com/office/drawing/2014/main" val="940631760"/>
                    </a:ext>
                  </a:extLst>
                </a:gridCol>
                <a:gridCol w="1310640">
                  <a:extLst>
                    <a:ext uri="{9D8B030D-6E8A-4147-A177-3AD203B41FA5}">
                      <a16:colId xmlns:a16="http://schemas.microsoft.com/office/drawing/2014/main" val="1122120585"/>
                    </a:ext>
                  </a:extLst>
                </a:gridCol>
                <a:gridCol w="1310640">
                  <a:extLst>
                    <a:ext uri="{9D8B030D-6E8A-4147-A177-3AD203B41FA5}">
                      <a16:colId xmlns:a16="http://schemas.microsoft.com/office/drawing/2014/main" val="322589982"/>
                    </a:ext>
                  </a:extLst>
                </a:gridCol>
                <a:gridCol w="1310640">
                  <a:extLst>
                    <a:ext uri="{9D8B030D-6E8A-4147-A177-3AD203B41FA5}">
                      <a16:colId xmlns:a16="http://schemas.microsoft.com/office/drawing/2014/main" val="26352640"/>
                    </a:ext>
                  </a:extLst>
                </a:gridCol>
                <a:gridCol w="1310640">
                  <a:extLst>
                    <a:ext uri="{9D8B030D-6E8A-4147-A177-3AD203B41FA5}">
                      <a16:colId xmlns:a16="http://schemas.microsoft.com/office/drawing/2014/main" val="3387267554"/>
                    </a:ext>
                  </a:extLst>
                </a:gridCol>
              </a:tblGrid>
              <a:tr h="370840">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smtClean="0">
                          <a:effectLst/>
                          <a:latin typeface="+mn-lt"/>
                          <a:ea typeface="Times New Roman" panose="02020603050405020304" pitchFamily="18" charset="0"/>
                          <a:cs typeface="Times New Roman" panose="02020603050405020304" pitchFamily="18" charset="0"/>
                        </a:rPr>
                        <a:t>Q</a:t>
                      </a:r>
                      <a:endParaRPr lang="en-US" sz="1600" b="1" dirty="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not 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 and 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 or q</a:t>
                      </a:r>
                      <a:endParaRPr lang="en-US" sz="16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559371733"/>
                  </a:ext>
                </a:extLst>
              </a:tr>
              <a:tr h="370840">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True</a:t>
                      </a:r>
                      <a:endParaRPr lang="en-US" sz="1600" dirty="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True</a:t>
                      </a:r>
                      <a:endParaRPr lang="en-US" sz="1600" dirty="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2374926042"/>
                  </a:ext>
                </a:extLst>
              </a:tr>
              <a:tr h="370840">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True</a:t>
                      </a:r>
                      <a:endParaRPr lang="en-US" sz="1600" dirty="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1236931449"/>
                  </a:ext>
                </a:extLst>
              </a:tr>
              <a:tr h="370840">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False</a:t>
                      </a:r>
                      <a:endParaRPr lang="en-US" sz="1600" dirty="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9182775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mn-lt"/>
                          <a:ea typeface="Times New Roman" panose="02020603050405020304" pitchFamily="18" charset="0"/>
                          <a:cs typeface="Times New Roman" panose="02020603050405020304" pitchFamily="18" charset="0"/>
                        </a:rPr>
                        <a:t>False</a:t>
                      </a:r>
                      <a:endParaRPr lang="en-US" sz="1600" dirty="0" smtClean="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mn-lt"/>
                          <a:ea typeface="Times New Roman" panose="02020603050405020304" pitchFamily="18" charset="0"/>
                          <a:cs typeface="Times New Roman" panose="02020603050405020304" pitchFamily="18" charset="0"/>
                        </a:rPr>
                        <a:t>False</a:t>
                      </a:r>
                      <a:endParaRPr lang="en-US" sz="1600" dirty="0" smtClean="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dirty="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888775115"/>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a:solidFill>
                  <a:schemeClr val="tx2"/>
                </a:solidFill>
                <a:latin typeface="Times New Roman" pitchFamily="-109" charset="0"/>
              </a:rPr>
              <a:t>Truth Tables </a:t>
            </a:r>
            <a:r>
              <a:rPr lang="en-US" sz="2000" b="0" dirty="0" smtClean="0">
                <a:solidFill>
                  <a:schemeClr val="tx2"/>
                </a:solidFill>
                <a:latin typeface="Times New Roman" pitchFamily="-109" charset="0"/>
              </a:rPr>
              <a:t>(2 </a:t>
            </a:r>
            <a:r>
              <a:rPr lang="en-US" sz="2000" b="0" dirty="0">
                <a:solidFill>
                  <a:schemeClr val="tx2"/>
                </a:solidFill>
                <a:latin typeface="Times New Roman" pitchFamily="-109" charset="0"/>
              </a:rPr>
              <a:t>of 5)</a:t>
            </a:r>
            <a:endParaRPr lang="en-US" dirty="0">
              <a:solidFill>
                <a:schemeClr val="tx2"/>
              </a:solidFill>
            </a:endParaRPr>
          </a:p>
        </p:txBody>
      </p:sp>
      <p:graphicFrame>
        <p:nvGraphicFramePr>
          <p:cNvPr id="10" name="Table 2"/>
          <p:cNvGraphicFramePr>
            <a:graphicFrameLocks noGrp="1"/>
          </p:cNvGraphicFramePr>
          <p:nvPr>
            <p:extLst>
              <p:ext uri="{D42A27DB-BD31-4B8C-83A1-F6EECF244321}">
                <p14:modId xmlns:p14="http://schemas.microsoft.com/office/powerpoint/2010/main" val="2728951507"/>
              </p:ext>
            </p:extLst>
          </p:nvPr>
        </p:nvGraphicFramePr>
        <p:xfrm>
          <a:off x="1447800" y="2184400"/>
          <a:ext cx="6553200" cy="1854200"/>
        </p:xfrm>
        <a:graphic>
          <a:graphicData uri="http://schemas.openxmlformats.org/drawingml/2006/table">
            <a:tbl>
              <a:tblPr firstRow="1" bandRow="1">
                <a:tableStyleId>{5940675A-B579-460E-94D1-54222C63F5DA}</a:tableStyleId>
              </a:tblPr>
              <a:tblGrid>
                <a:gridCol w="1310640">
                  <a:extLst>
                    <a:ext uri="{9D8B030D-6E8A-4147-A177-3AD203B41FA5}">
                      <a16:colId xmlns:a16="http://schemas.microsoft.com/office/drawing/2014/main" val="940631760"/>
                    </a:ext>
                  </a:extLst>
                </a:gridCol>
                <a:gridCol w="1310640">
                  <a:extLst>
                    <a:ext uri="{9D8B030D-6E8A-4147-A177-3AD203B41FA5}">
                      <a16:colId xmlns:a16="http://schemas.microsoft.com/office/drawing/2014/main" val="1122120585"/>
                    </a:ext>
                  </a:extLst>
                </a:gridCol>
                <a:gridCol w="1310640">
                  <a:extLst>
                    <a:ext uri="{9D8B030D-6E8A-4147-A177-3AD203B41FA5}">
                      <a16:colId xmlns:a16="http://schemas.microsoft.com/office/drawing/2014/main" val="322589982"/>
                    </a:ext>
                  </a:extLst>
                </a:gridCol>
                <a:gridCol w="1310640">
                  <a:extLst>
                    <a:ext uri="{9D8B030D-6E8A-4147-A177-3AD203B41FA5}">
                      <a16:colId xmlns:a16="http://schemas.microsoft.com/office/drawing/2014/main" val="26352640"/>
                    </a:ext>
                  </a:extLst>
                </a:gridCol>
                <a:gridCol w="1310640">
                  <a:extLst>
                    <a:ext uri="{9D8B030D-6E8A-4147-A177-3AD203B41FA5}">
                      <a16:colId xmlns:a16="http://schemas.microsoft.com/office/drawing/2014/main" val="3387267554"/>
                    </a:ext>
                  </a:extLst>
                </a:gridCol>
              </a:tblGrid>
              <a:tr h="370840">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a:t>
                      </a:r>
                      <a:endParaRPr lang="en-US" sz="1600" b="1" dirty="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not 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 and 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 or q</a:t>
                      </a:r>
                      <a:endParaRPr lang="en-US" sz="16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559371733"/>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237492604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1236931449"/>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91827758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dirty="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888775115"/>
                  </a:ext>
                </a:extLst>
              </a:tr>
            </a:tbl>
          </a:graphicData>
        </a:graphic>
      </p:graphicFrame>
    </p:spTree>
    <p:extLst>
      <p:ext uri="{BB962C8B-B14F-4D97-AF65-F5344CB8AC3E}">
        <p14:creationId xmlns:p14="http://schemas.microsoft.com/office/powerpoint/2010/main" val="17800320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a:solidFill>
                  <a:schemeClr val="tx2"/>
                </a:solidFill>
                <a:latin typeface="Times New Roman" pitchFamily="-109" charset="0"/>
              </a:rPr>
              <a:t>Truth Tables </a:t>
            </a:r>
            <a:r>
              <a:rPr lang="en-US" sz="2000" b="0" dirty="0" smtClean="0">
                <a:solidFill>
                  <a:schemeClr val="tx2"/>
                </a:solidFill>
                <a:latin typeface="Times New Roman" pitchFamily="-109" charset="0"/>
              </a:rPr>
              <a:t>(3 </a:t>
            </a:r>
            <a:r>
              <a:rPr lang="en-US" sz="2000" b="0" dirty="0">
                <a:solidFill>
                  <a:schemeClr val="tx2"/>
                </a:solidFill>
                <a:latin typeface="Times New Roman" pitchFamily="-109" charset="0"/>
              </a:rPr>
              <a:t>of 5)</a:t>
            </a:r>
            <a:endParaRPr lang="en-US" dirty="0">
              <a:solidFill>
                <a:schemeClr val="tx2"/>
              </a:solidFill>
            </a:endParaRPr>
          </a:p>
        </p:txBody>
      </p:sp>
      <p:graphicFrame>
        <p:nvGraphicFramePr>
          <p:cNvPr id="10" name="Table 2"/>
          <p:cNvGraphicFramePr>
            <a:graphicFrameLocks noGrp="1"/>
          </p:cNvGraphicFramePr>
          <p:nvPr>
            <p:extLst>
              <p:ext uri="{D42A27DB-BD31-4B8C-83A1-F6EECF244321}">
                <p14:modId xmlns:p14="http://schemas.microsoft.com/office/powerpoint/2010/main" val="1674793611"/>
              </p:ext>
            </p:extLst>
          </p:nvPr>
        </p:nvGraphicFramePr>
        <p:xfrm>
          <a:off x="1447800" y="2184400"/>
          <a:ext cx="6553200" cy="1854200"/>
        </p:xfrm>
        <a:graphic>
          <a:graphicData uri="http://schemas.openxmlformats.org/drawingml/2006/table">
            <a:tbl>
              <a:tblPr firstRow="1" bandRow="1">
                <a:tableStyleId>{5940675A-B579-460E-94D1-54222C63F5DA}</a:tableStyleId>
              </a:tblPr>
              <a:tblGrid>
                <a:gridCol w="1310640">
                  <a:extLst>
                    <a:ext uri="{9D8B030D-6E8A-4147-A177-3AD203B41FA5}">
                      <a16:colId xmlns:a16="http://schemas.microsoft.com/office/drawing/2014/main" val="940631760"/>
                    </a:ext>
                  </a:extLst>
                </a:gridCol>
                <a:gridCol w="1310640">
                  <a:extLst>
                    <a:ext uri="{9D8B030D-6E8A-4147-A177-3AD203B41FA5}">
                      <a16:colId xmlns:a16="http://schemas.microsoft.com/office/drawing/2014/main" val="1122120585"/>
                    </a:ext>
                  </a:extLst>
                </a:gridCol>
                <a:gridCol w="1310640">
                  <a:extLst>
                    <a:ext uri="{9D8B030D-6E8A-4147-A177-3AD203B41FA5}">
                      <a16:colId xmlns:a16="http://schemas.microsoft.com/office/drawing/2014/main" val="322589982"/>
                    </a:ext>
                  </a:extLst>
                </a:gridCol>
                <a:gridCol w="1310640">
                  <a:extLst>
                    <a:ext uri="{9D8B030D-6E8A-4147-A177-3AD203B41FA5}">
                      <a16:colId xmlns:a16="http://schemas.microsoft.com/office/drawing/2014/main" val="26352640"/>
                    </a:ext>
                  </a:extLst>
                </a:gridCol>
                <a:gridCol w="1310640">
                  <a:extLst>
                    <a:ext uri="{9D8B030D-6E8A-4147-A177-3AD203B41FA5}">
                      <a16:colId xmlns:a16="http://schemas.microsoft.com/office/drawing/2014/main" val="3387267554"/>
                    </a:ext>
                  </a:extLst>
                </a:gridCol>
              </a:tblGrid>
              <a:tr h="370840">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not 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 and 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 or q</a:t>
                      </a:r>
                      <a:endParaRPr lang="en-US" sz="16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559371733"/>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237492604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1236931449"/>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91827758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dirty="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dirty="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extLst>
                  <a:ext uri="{0D108BD9-81ED-4DB2-BD59-A6C34878D82A}">
                    <a16:rowId xmlns:a16="http://schemas.microsoft.com/office/drawing/2014/main" val="888775115"/>
                  </a:ext>
                </a:extLst>
              </a:tr>
            </a:tbl>
          </a:graphicData>
        </a:graphic>
      </p:graphicFrame>
    </p:spTree>
    <p:extLst>
      <p:ext uri="{BB962C8B-B14F-4D97-AF65-F5344CB8AC3E}">
        <p14:creationId xmlns:p14="http://schemas.microsoft.com/office/powerpoint/2010/main" val="362765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Selection </a:t>
            </a:r>
            <a:r>
              <a:rPr lang="en-US" sz="2000" b="0" dirty="0"/>
              <a:t>(3 of 3)</a:t>
            </a:r>
            <a:endParaRPr lang="en-US" dirty="0"/>
          </a:p>
        </p:txBody>
      </p:sp>
      <p:pic>
        <p:nvPicPr>
          <p:cNvPr id="6" name="Picture 2" descr="A flowchart has the solutions for decisions made in a Boolean expression. The expression can either be true or false. Both answers lead to subsequent 3 lines of python statements. After the third python statement from either true or false, the solution leads to another python statement. This statement continues to repeat."/>
          <p:cNvPicPr>
            <a:picLocks noChangeAspect="1"/>
          </p:cNvPicPr>
          <p:nvPr/>
        </p:nvPicPr>
        <p:blipFill rotWithShape="1">
          <a:blip r:embed="rId2"/>
          <a:srcRect b="6589"/>
          <a:stretch/>
        </p:blipFill>
        <p:spPr>
          <a:xfrm>
            <a:off x="2603500" y="1447801"/>
            <a:ext cx="3937000" cy="4343400"/>
          </a:xfrm>
          <a:prstGeom prst="rect">
            <a:avLst/>
          </a:prstGeom>
          <a:noFill/>
          <a:ln>
            <a:noFill/>
          </a:ln>
        </p:spPr>
      </p:pic>
      <p:sp>
        <p:nvSpPr>
          <p:cNvPr id="5" name="Text Placeholder 3"/>
          <p:cNvSpPr>
            <a:spLocks noGrp="1"/>
          </p:cNvSpPr>
          <p:nvPr>
            <p:ph type="body" sz="quarter" idx="10"/>
          </p:nvPr>
        </p:nvSpPr>
        <p:spPr/>
        <p:txBody>
          <a:bodyPr/>
          <a:lstStyle/>
          <a:p>
            <a:r>
              <a:rPr lang="en-US" b="1" dirty="0"/>
              <a:t>Figure 2.2 </a:t>
            </a:r>
            <a:r>
              <a:rPr lang="en-US" dirty="0"/>
              <a:t>Decision making flow of control</a:t>
            </a:r>
            <a:r>
              <a:rPr lang="en-US" dirty="0" smtClean="0"/>
              <a:t>.</a:t>
            </a:r>
            <a:endParaRPr lang="en-US" dirty="0"/>
          </a:p>
        </p:txBody>
      </p:sp>
    </p:spTree>
    <p:extLst>
      <p:ext uri="{BB962C8B-B14F-4D97-AF65-F5344CB8AC3E}">
        <p14:creationId xmlns:p14="http://schemas.microsoft.com/office/powerpoint/2010/main" val="3665715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a:solidFill>
                  <a:schemeClr val="tx2"/>
                </a:solidFill>
                <a:latin typeface="Times New Roman" pitchFamily="-109" charset="0"/>
              </a:rPr>
              <a:t>Truth Tables </a:t>
            </a:r>
            <a:r>
              <a:rPr lang="en-US" sz="2000" b="0" dirty="0" smtClean="0">
                <a:solidFill>
                  <a:schemeClr val="tx2"/>
                </a:solidFill>
                <a:latin typeface="Times New Roman" pitchFamily="-109" charset="0"/>
              </a:rPr>
              <a:t>(4 </a:t>
            </a:r>
            <a:r>
              <a:rPr lang="en-US" sz="2000" b="0" dirty="0">
                <a:solidFill>
                  <a:schemeClr val="tx2"/>
                </a:solidFill>
                <a:latin typeface="Times New Roman" pitchFamily="-109" charset="0"/>
              </a:rPr>
              <a:t>of 5)</a:t>
            </a:r>
            <a:endParaRPr lang="en-US" dirty="0">
              <a:solidFill>
                <a:schemeClr val="tx2"/>
              </a:solidFill>
            </a:endParaRPr>
          </a:p>
        </p:txBody>
      </p:sp>
      <p:graphicFrame>
        <p:nvGraphicFramePr>
          <p:cNvPr id="10" name="Table 2"/>
          <p:cNvGraphicFramePr>
            <a:graphicFrameLocks noGrp="1"/>
          </p:cNvGraphicFramePr>
          <p:nvPr>
            <p:extLst>
              <p:ext uri="{D42A27DB-BD31-4B8C-83A1-F6EECF244321}">
                <p14:modId xmlns:p14="http://schemas.microsoft.com/office/powerpoint/2010/main" val="2199012136"/>
              </p:ext>
            </p:extLst>
          </p:nvPr>
        </p:nvGraphicFramePr>
        <p:xfrm>
          <a:off x="1447800" y="2184400"/>
          <a:ext cx="6553200" cy="1854200"/>
        </p:xfrm>
        <a:graphic>
          <a:graphicData uri="http://schemas.openxmlformats.org/drawingml/2006/table">
            <a:tbl>
              <a:tblPr firstRow="1" bandRow="1">
                <a:tableStyleId>{5940675A-B579-460E-94D1-54222C63F5DA}</a:tableStyleId>
              </a:tblPr>
              <a:tblGrid>
                <a:gridCol w="1310640">
                  <a:extLst>
                    <a:ext uri="{9D8B030D-6E8A-4147-A177-3AD203B41FA5}">
                      <a16:colId xmlns:a16="http://schemas.microsoft.com/office/drawing/2014/main" val="940631760"/>
                    </a:ext>
                  </a:extLst>
                </a:gridCol>
                <a:gridCol w="1310640">
                  <a:extLst>
                    <a:ext uri="{9D8B030D-6E8A-4147-A177-3AD203B41FA5}">
                      <a16:colId xmlns:a16="http://schemas.microsoft.com/office/drawing/2014/main" val="1122120585"/>
                    </a:ext>
                  </a:extLst>
                </a:gridCol>
                <a:gridCol w="1310640">
                  <a:extLst>
                    <a:ext uri="{9D8B030D-6E8A-4147-A177-3AD203B41FA5}">
                      <a16:colId xmlns:a16="http://schemas.microsoft.com/office/drawing/2014/main" val="322589982"/>
                    </a:ext>
                  </a:extLst>
                </a:gridCol>
                <a:gridCol w="1310640">
                  <a:extLst>
                    <a:ext uri="{9D8B030D-6E8A-4147-A177-3AD203B41FA5}">
                      <a16:colId xmlns:a16="http://schemas.microsoft.com/office/drawing/2014/main" val="26352640"/>
                    </a:ext>
                  </a:extLst>
                </a:gridCol>
                <a:gridCol w="1310640">
                  <a:extLst>
                    <a:ext uri="{9D8B030D-6E8A-4147-A177-3AD203B41FA5}">
                      <a16:colId xmlns:a16="http://schemas.microsoft.com/office/drawing/2014/main" val="3387267554"/>
                    </a:ext>
                  </a:extLst>
                </a:gridCol>
              </a:tblGrid>
              <a:tr h="370840">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not 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 and 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 or q</a:t>
                      </a:r>
                      <a:endParaRPr lang="en-US" sz="16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559371733"/>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37492604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236931449"/>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91827758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a:ea typeface="Times New Roman" panose="02020603050405020304" pitchFamily="18" charset="0"/>
                          <a:cs typeface="Times New Roman" panose="02020603050405020304" pitchFamily="18" charset="0"/>
                          <a:sym typeface="Arial"/>
                        </a:rPr>
                        <a:t> </a:t>
                      </a:r>
                      <a:r>
                        <a:rPr kumimoji="0" lang="en-US" sz="1600" b="0" i="0" u="none" strike="noStrike" kern="0" cap="none" spc="0" normalizeH="0" baseline="0" noProof="0" dirty="0" smtClean="0">
                          <a:ln>
                            <a:noFill/>
                          </a:ln>
                          <a:solidFill>
                            <a:srgbClr val="FFFFFF"/>
                          </a:solidFill>
                          <a:effectLst/>
                          <a:uLnTx/>
                          <a:uFillTx/>
                          <a:latin typeface="Arial"/>
                          <a:ea typeface="Times New Roman" panose="02020603050405020304" pitchFamily="18" charset="0"/>
                          <a:cs typeface="Times New Roman" panose="02020603050405020304" pitchFamily="18" charset="0"/>
                          <a:sym typeface="Arial"/>
                        </a:rPr>
                        <a:t>Blank</a:t>
                      </a:r>
                      <a:endParaRPr kumimoji="0" lang="en-US" sz="1600" b="0" i="0" u="none" strike="noStrike" kern="0" cap="none" spc="0" normalizeH="0" baseline="0" noProof="0" dirty="0">
                        <a:ln>
                          <a:noFill/>
                        </a:ln>
                        <a:solidFill>
                          <a:srgbClr val="FFFFFF"/>
                        </a:solidFill>
                        <a:effectLst/>
                        <a:uLnTx/>
                        <a:uFillTx/>
                        <a:latin typeface="Arial"/>
                        <a:ea typeface="Times New Roman" panose="02020603050405020304" pitchFamily="18" charset="0"/>
                        <a:cs typeface="+mn-cs"/>
                        <a:sym typeface="Arial"/>
                      </a:endParaRPr>
                    </a:p>
                  </a:txBody>
                  <a:tcPr marL="68580" marR="68580" marT="0" marB="0"/>
                </a:tc>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False</a:t>
                      </a:r>
                      <a:endParaRPr lang="en-US" sz="16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888775115"/>
                  </a:ext>
                </a:extLst>
              </a:tr>
            </a:tbl>
          </a:graphicData>
        </a:graphic>
      </p:graphicFrame>
    </p:spTree>
    <p:extLst>
      <p:ext uri="{BB962C8B-B14F-4D97-AF65-F5344CB8AC3E}">
        <p14:creationId xmlns:p14="http://schemas.microsoft.com/office/powerpoint/2010/main" val="28230042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1"/>
          <p:cNvSpPr>
            <a:spLocks noGrp="1" noChangeArrowheads="1"/>
          </p:cNvSpPr>
          <p:nvPr>
            <p:ph type="title"/>
          </p:nvPr>
        </p:nvSpPr>
        <p:spPr/>
        <p:txBody>
          <a:bodyPr/>
          <a:lstStyle/>
          <a:p>
            <a:r>
              <a:rPr lang="en-US" dirty="0">
                <a:solidFill>
                  <a:schemeClr val="tx2"/>
                </a:solidFill>
                <a:latin typeface="Times New Roman" pitchFamily="-109" charset="0"/>
              </a:rPr>
              <a:t>Truth Tables </a:t>
            </a:r>
            <a:r>
              <a:rPr lang="en-US" sz="2000" b="0" dirty="0" smtClean="0">
                <a:solidFill>
                  <a:schemeClr val="tx2"/>
                </a:solidFill>
                <a:latin typeface="Times New Roman" pitchFamily="-109" charset="0"/>
              </a:rPr>
              <a:t>(5 </a:t>
            </a:r>
            <a:r>
              <a:rPr lang="en-US" sz="2000" b="0" dirty="0">
                <a:solidFill>
                  <a:schemeClr val="tx2"/>
                </a:solidFill>
                <a:latin typeface="Times New Roman" pitchFamily="-109" charset="0"/>
              </a:rPr>
              <a:t>of 5)</a:t>
            </a:r>
            <a:endParaRPr lang="en-US" dirty="0">
              <a:solidFill>
                <a:schemeClr val="tx2"/>
              </a:solidFill>
            </a:endParaRPr>
          </a:p>
        </p:txBody>
      </p:sp>
      <p:graphicFrame>
        <p:nvGraphicFramePr>
          <p:cNvPr id="10" name="Table 2"/>
          <p:cNvGraphicFramePr>
            <a:graphicFrameLocks noGrp="1"/>
          </p:cNvGraphicFramePr>
          <p:nvPr>
            <p:extLst>
              <p:ext uri="{D42A27DB-BD31-4B8C-83A1-F6EECF244321}">
                <p14:modId xmlns:p14="http://schemas.microsoft.com/office/powerpoint/2010/main" val="404164928"/>
              </p:ext>
            </p:extLst>
          </p:nvPr>
        </p:nvGraphicFramePr>
        <p:xfrm>
          <a:off x="1447800" y="2184400"/>
          <a:ext cx="6553200" cy="1854200"/>
        </p:xfrm>
        <a:graphic>
          <a:graphicData uri="http://schemas.openxmlformats.org/drawingml/2006/table">
            <a:tbl>
              <a:tblPr firstRow="1" bandRow="1">
                <a:tableStyleId>{5940675A-B579-460E-94D1-54222C63F5DA}</a:tableStyleId>
              </a:tblPr>
              <a:tblGrid>
                <a:gridCol w="1310640">
                  <a:extLst>
                    <a:ext uri="{9D8B030D-6E8A-4147-A177-3AD203B41FA5}">
                      <a16:colId xmlns:a16="http://schemas.microsoft.com/office/drawing/2014/main" val="940631760"/>
                    </a:ext>
                  </a:extLst>
                </a:gridCol>
                <a:gridCol w="1310640">
                  <a:extLst>
                    <a:ext uri="{9D8B030D-6E8A-4147-A177-3AD203B41FA5}">
                      <a16:colId xmlns:a16="http://schemas.microsoft.com/office/drawing/2014/main" val="1122120585"/>
                    </a:ext>
                  </a:extLst>
                </a:gridCol>
                <a:gridCol w="1310640">
                  <a:extLst>
                    <a:ext uri="{9D8B030D-6E8A-4147-A177-3AD203B41FA5}">
                      <a16:colId xmlns:a16="http://schemas.microsoft.com/office/drawing/2014/main" val="322589982"/>
                    </a:ext>
                  </a:extLst>
                </a:gridCol>
                <a:gridCol w="1310640">
                  <a:extLst>
                    <a:ext uri="{9D8B030D-6E8A-4147-A177-3AD203B41FA5}">
                      <a16:colId xmlns:a16="http://schemas.microsoft.com/office/drawing/2014/main" val="26352640"/>
                    </a:ext>
                  </a:extLst>
                </a:gridCol>
                <a:gridCol w="1310640">
                  <a:extLst>
                    <a:ext uri="{9D8B030D-6E8A-4147-A177-3AD203B41FA5}">
                      <a16:colId xmlns:a16="http://schemas.microsoft.com/office/drawing/2014/main" val="3387267554"/>
                    </a:ext>
                  </a:extLst>
                </a:gridCol>
              </a:tblGrid>
              <a:tr h="370840">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not p</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a:effectLst/>
                          <a:latin typeface="+mn-lt"/>
                          <a:ea typeface="Times New Roman" panose="02020603050405020304" pitchFamily="18" charset="0"/>
                          <a:cs typeface="Times New Roman" panose="02020603050405020304" pitchFamily="18" charset="0"/>
                        </a:rPr>
                        <a:t>p and q</a:t>
                      </a:r>
                      <a:endParaRPr lang="en-US" sz="1600" b="1">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dirty="0">
                          <a:effectLst/>
                          <a:latin typeface="+mn-lt"/>
                          <a:ea typeface="Times New Roman" panose="02020603050405020304" pitchFamily="18" charset="0"/>
                          <a:cs typeface="Times New Roman" panose="02020603050405020304" pitchFamily="18" charset="0"/>
                        </a:rPr>
                        <a:t>p or q</a:t>
                      </a:r>
                      <a:endParaRPr lang="en-US" sz="1600" b="1"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559371733"/>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37492604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236931449"/>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True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False</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True</a:t>
                      </a:r>
                      <a:endParaRPr lang="en-US" sz="16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918277582"/>
                  </a:ext>
                </a:extLst>
              </a:tr>
              <a:tr h="370840">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p</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q</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not p</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p and q</a:t>
                      </a:r>
                      <a:endParaRPr lang="en-US" sz="1600">
                        <a:effectLst/>
                        <a:latin typeface="+mn-lt"/>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p or q</a:t>
                      </a:r>
                      <a:endParaRPr lang="en-US" sz="16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888775115"/>
                  </a:ext>
                </a:extLst>
              </a:tr>
            </a:tbl>
          </a:graphicData>
        </a:graphic>
      </p:graphicFrame>
    </p:spTree>
    <p:extLst>
      <p:ext uri="{BB962C8B-B14F-4D97-AF65-F5344CB8AC3E}">
        <p14:creationId xmlns:p14="http://schemas.microsoft.com/office/powerpoint/2010/main" val="25036072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noChangeArrowheads="1"/>
          </p:cNvSpPr>
          <p:nvPr>
            <p:ph type="title"/>
          </p:nvPr>
        </p:nvSpPr>
        <p:spPr/>
        <p:txBody>
          <a:bodyPr/>
          <a:lstStyle/>
          <a:p>
            <a:r>
              <a:rPr lang="en-US" smtClean="0"/>
              <a:t>Compound Evaluation</a:t>
            </a:r>
            <a:endParaRPr lang="en-US"/>
          </a:p>
        </p:txBody>
      </p:sp>
      <p:sp>
        <p:nvSpPr>
          <p:cNvPr id="65539" name="Content Placeholder 2"/>
          <p:cNvSpPr>
            <a:spLocks noGrp="1" noChangeArrowheads="1"/>
          </p:cNvSpPr>
          <p:nvPr>
            <p:ph type="body" idx="1"/>
          </p:nvPr>
        </p:nvSpPr>
        <p:spPr/>
        <p:txBody>
          <a:bodyPr/>
          <a:lstStyle/>
          <a:p>
            <a:r>
              <a:rPr lang="en-US" dirty="0" smtClean="0"/>
              <a:t>Logically </a:t>
            </a:r>
            <a:r>
              <a:rPr lang="en-US" dirty="0" smtClean="0">
                <a:latin typeface="Courier New"/>
                <a:cs typeface="Courier New"/>
              </a:rPr>
              <a:t>0 &lt; a_int &lt; 3 </a:t>
            </a:r>
            <a:r>
              <a:rPr lang="en-US" dirty="0" smtClean="0"/>
              <a:t>is actually</a:t>
            </a:r>
            <a:br>
              <a:rPr lang="en-US" dirty="0" smtClean="0"/>
            </a:br>
            <a:r>
              <a:rPr lang="en-US" dirty="0" smtClean="0">
                <a:latin typeface="Courier New"/>
                <a:cs typeface="Courier New"/>
              </a:rPr>
              <a:t>(0 &lt; a_int) and (a_int &lt; 3)</a:t>
            </a:r>
          </a:p>
          <a:p>
            <a:r>
              <a:rPr lang="en-US" dirty="0" smtClean="0"/>
              <a:t>Evaluate using </a:t>
            </a:r>
            <a:r>
              <a:rPr lang="en-US" dirty="0" smtClean="0">
                <a:latin typeface="Courier New"/>
                <a:cs typeface="Courier New"/>
              </a:rPr>
              <a:t>a_int</a:t>
            </a:r>
            <a:r>
              <a:rPr lang="en-US" dirty="0" smtClean="0"/>
              <a:t> with a value of 5:   </a:t>
            </a:r>
            <a:br>
              <a:rPr lang="en-US" dirty="0" smtClean="0"/>
            </a:br>
            <a:r>
              <a:rPr lang="en-US" dirty="0" smtClean="0">
                <a:latin typeface="Courier New"/>
                <a:cs typeface="Courier New"/>
              </a:rPr>
              <a:t>(0&lt; a_int) and (a_int &lt; 3)</a:t>
            </a:r>
          </a:p>
          <a:p>
            <a:r>
              <a:rPr lang="en-US" dirty="0" smtClean="0"/>
              <a:t>Parenthesis first: </a:t>
            </a:r>
            <a:r>
              <a:rPr lang="en-US" dirty="0" smtClean="0">
                <a:latin typeface="Courier New"/>
                <a:cs typeface="Courier New"/>
              </a:rPr>
              <a:t>(True) and (False)</a:t>
            </a:r>
          </a:p>
          <a:p>
            <a:r>
              <a:rPr lang="en-US" dirty="0" smtClean="0"/>
              <a:t>Final value: </a:t>
            </a:r>
            <a:r>
              <a:rPr lang="en-US" dirty="0" smtClean="0">
                <a:latin typeface="Courier New"/>
                <a:cs typeface="Courier New"/>
              </a:rPr>
              <a:t>False </a:t>
            </a:r>
            <a:endParaRPr lang="en-US" dirty="0" smtClean="0"/>
          </a:p>
          <a:p>
            <a:r>
              <a:rPr lang="en-US" dirty="0" smtClean="0"/>
              <a:t>(Note: parenthesis are not necessary in this case.)</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p:txBody>
          <a:bodyPr/>
          <a:lstStyle/>
          <a:p>
            <a:r>
              <a:rPr lang="en-US" dirty="0" smtClean="0"/>
              <a:t>Precedence and </a:t>
            </a:r>
            <a:r>
              <a:rPr lang="en-US" dirty="0"/>
              <a:t>Associativity </a:t>
            </a:r>
            <a:r>
              <a:rPr lang="en-US" sz="2000" b="0" dirty="0" smtClean="0"/>
              <a:t>(</a:t>
            </a:r>
            <a:r>
              <a:rPr lang="en-US" sz="2000" b="0" dirty="0"/>
              <a:t>1 of 2)</a:t>
            </a:r>
            <a:endParaRPr lang="en-US" dirty="0"/>
          </a:p>
        </p:txBody>
      </p:sp>
      <p:sp>
        <p:nvSpPr>
          <p:cNvPr id="49155" name="Content Placeholder 2"/>
          <p:cNvSpPr>
            <a:spLocks noGrp="1" noChangeArrowheads="1"/>
          </p:cNvSpPr>
          <p:nvPr>
            <p:ph type="body" idx="1"/>
          </p:nvPr>
        </p:nvSpPr>
        <p:spPr>
          <a:xfrm>
            <a:off x="457200" y="1600200"/>
            <a:ext cx="8229600" cy="4648199"/>
          </a:xfrm>
        </p:spPr>
        <p:txBody>
          <a:bodyPr/>
          <a:lstStyle/>
          <a:p>
            <a:pPr marL="0" indent="0">
              <a:buNone/>
            </a:pPr>
            <a:r>
              <a:rPr lang="en-US" dirty="0" smtClean="0"/>
              <a:t>Relational operators have precedence and associativity just like numerical operators.</a:t>
            </a:r>
            <a:endParaRPr lang="en-US" dirty="0"/>
          </a:p>
        </p:txBody>
      </p:sp>
    </p:spTree>
    <p:extLst>
      <p:ext uri="{BB962C8B-B14F-4D97-AF65-F5344CB8AC3E}">
        <p14:creationId xmlns:p14="http://schemas.microsoft.com/office/powerpoint/2010/main" val="26086177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p:txBody>
          <a:bodyPr/>
          <a:lstStyle/>
          <a:p>
            <a:r>
              <a:rPr lang="en-US" dirty="0"/>
              <a:t>Precedence </a:t>
            </a:r>
            <a:r>
              <a:rPr lang="en-US" dirty="0" smtClean="0"/>
              <a:t>and </a:t>
            </a:r>
            <a:r>
              <a:rPr lang="en-US" dirty="0"/>
              <a:t>Associativity </a:t>
            </a:r>
            <a:r>
              <a:rPr lang="en-US" sz="2000" b="0" dirty="0" smtClean="0"/>
              <a:t>(2 </a:t>
            </a:r>
            <a:r>
              <a:rPr lang="en-US" sz="2000" b="0" dirty="0"/>
              <a:t>of 2)</a:t>
            </a:r>
            <a:endParaRPr lang="en-US" dirty="0"/>
          </a:p>
        </p:txBody>
      </p:sp>
      <p:sp>
        <p:nvSpPr>
          <p:cNvPr id="49155" name="Content Placeholder 2"/>
          <p:cNvSpPr>
            <a:spLocks noGrp="1" noChangeArrowheads="1"/>
          </p:cNvSpPr>
          <p:nvPr>
            <p:ph type="body" idx="1"/>
          </p:nvPr>
        </p:nvSpPr>
        <p:spPr>
          <a:xfrm>
            <a:off x="457200" y="1600201"/>
            <a:ext cx="8229600" cy="838199"/>
          </a:xfrm>
        </p:spPr>
        <p:txBody>
          <a:bodyPr/>
          <a:lstStyle/>
          <a:p>
            <a:pPr marL="0" indent="0">
              <a:buNone/>
            </a:pPr>
            <a:r>
              <a:rPr lang="en-US" dirty="0" smtClean="0"/>
              <a:t>Table 2.2 Precedence </a:t>
            </a:r>
            <a:r>
              <a:rPr lang="en-US" dirty="0"/>
              <a:t>of relational and arithmetic operators: highest to lowest</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06516109"/>
              </p:ext>
            </p:extLst>
          </p:nvPr>
        </p:nvGraphicFramePr>
        <p:xfrm>
          <a:off x="1524000" y="2561488"/>
          <a:ext cx="6096000" cy="370840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600209043"/>
                    </a:ext>
                  </a:extLst>
                </a:gridCol>
                <a:gridCol w="3352800">
                  <a:extLst>
                    <a:ext uri="{9D8B030D-6E8A-4147-A177-3AD203B41FA5}">
                      <a16:colId xmlns:a16="http://schemas.microsoft.com/office/drawing/2014/main" val="3306201423"/>
                    </a:ext>
                  </a:extLst>
                </a:gridCol>
              </a:tblGrid>
              <a:tr h="370840">
                <a:tc>
                  <a:txBody>
                    <a:bodyPr/>
                    <a:lstStyle/>
                    <a:p>
                      <a:r>
                        <a:rPr lang="en-US" sz="1600" b="1" i="0" u="none" strike="noStrike" baseline="0" dirty="0" smtClean="0">
                          <a:latin typeface="+mn-lt"/>
                        </a:rPr>
                        <a:t>Operator</a:t>
                      </a:r>
                      <a:endParaRPr lang="en-US" sz="1600" b="1" i="0" dirty="0">
                        <a:solidFill>
                          <a:schemeClr val="tx1"/>
                        </a:solidFill>
                        <a:latin typeface="+mn-lt"/>
                      </a:endParaRPr>
                    </a:p>
                  </a:txBody>
                  <a:tcPr/>
                </a:tc>
                <a:tc>
                  <a:txBody>
                    <a:bodyPr/>
                    <a:lstStyle/>
                    <a:p>
                      <a:r>
                        <a:rPr lang="en-US" sz="1600" b="1" i="0" u="none" strike="noStrike" baseline="0" dirty="0" smtClean="0">
                          <a:latin typeface="+mn-lt"/>
                        </a:rPr>
                        <a:t>Description</a:t>
                      </a:r>
                      <a:endParaRPr lang="en-US" sz="1600" b="1" i="0" dirty="0">
                        <a:solidFill>
                          <a:schemeClr val="tx1"/>
                        </a:solidFill>
                        <a:latin typeface="+mn-lt"/>
                      </a:endParaRPr>
                    </a:p>
                  </a:txBody>
                  <a:tcPr/>
                </a:tc>
                <a:extLst>
                  <a:ext uri="{0D108BD9-81ED-4DB2-BD59-A6C34878D82A}">
                    <a16:rowId xmlns:a16="http://schemas.microsoft.com/office/drawing/2014/main" val="1208406765"/>
                  </a:ext>
                </a:extLst>
              </a:tr>
              <a:tr h="370840">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Parenthesis (grouping)</a:t>
                      </a:r>
                      <a:endParaRPr lang="en-US" sz="1600" dirty="0" smtClean="0"/>
                    </a:p>
                  </a:txBody>
                  <a:tcPr/>
                </a:tc>
                <a:extLst>
                  <a:ext uri="{0D108BD9-81ED-4DB2-BD59-A6C34878D82A}">
                    <a16:rowId xmlns:a16="http://schemas.microsoft.com/office/drawing/2014/main" val="2684638759"/>
                  </a:ext>
                </a:extLst>
              </a:tr>
              <a:tr h="370840">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Exponentiation</a:t>
                      </a:r>
                      <a:endParaRPr lang="en-US" sz="1600" dirty="0"/>
                    </a:p>
                  </a:txBody>
                  <a:tcPr/>
                </a:tc>
                <a:extLst>
                  <a:ext uri="{0D108BD9-81ED-4DB2-BD59-A6C34878D82A}">
                    <a16:rowId xmlns:a16="http://schemas.microsoft.com/office/drawing/2014/main" val="7825529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+x, </a:t>
                      </a:r>
                      <a:r>
                        <a:rPr lang="en-US" sz="1600" b="0" i="0" u="none" strike="noStrike" cap="none" baseline="0" dirty="0" smtClean="0">
                          <a:solidFill>
                            <a:schemeClr val="tx1"/>
                          </a:solidFill>
                          <a:latin typeface="Times New Roman" panose="02020603050405020304" pitchFamily="18" charset="0"/>
                          <a:ea typeface="+mn-ea"/>
                          <a:cs typeface="Times New Roman" panose="02020603050405020304" pitchFamily="18" charset="0"/>
                          <a:sym typeface="Arial"/>
                        </a:rPr>
                        <a:t>−</a:t>
                      </a:r>
                      <a:r>
                        <a:rPr lang="en-US" sz="1600" b="0" i="0" u="none" strike="noStrike" cap="none" baseline="0" dirty="0" smtClean="0">
                          <a:solidFill>
                            <a:schemeClr val="tx1"/>
                          </a:solidFill>
                          <a:latin typeface="+mn-lt"/>
                          <a:ea typeface="+mn-ea"/>
                          <a:cs typeface="+mn-cs"/>
                          <a:sym typeface="Arial"/>
                        </a:rPr>
                        <a:t>x</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Positive, Negative</a:t>
                      </a:r>
                      <a:endParaRPr lang="en-US" sz="1600" dirty="0"/>
                    </a:p>
                  </a:txBody>
                  <a:tcPr/>
                </a:tc>
                <a:extLst>
                  <a:ext uri="{0D108BD9-81ED-4DB2-BD59-A6C34878D82A}">
                    <a16:rowId xmlns:a16="http://schemas.microsoft.com/office/drawing/2014/main" val="2328955186"/>
                  </a:ext>
                </a:extLst>
              </a:tr>
              <a:tr h="370840">
                <a:tc>
                  <a:txBody>
                    <a:bodyPr/>
                    <a:lstStyle/>
                    <a:p>
                      <a:r>
                        <a:rPr lang="en-US" sz="1600" b="0" i="0" u="none" strike="noStrike" cap="none" baseline="0" dirty="0" smtClean="0">
                          <a:solidFill>
                            <a:schemeClr val="tx1"/>
                          </a:solidFill>
                          <a:latin typeface="+mn-lt"/>
                          <a:ea typeface="+mn-ea"/>
                          <a:cs typeface="+mn-cs"/>
                          <a:sym typeface="Arial"/>
                        </a:rPr>
                        <a: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Multiplication, Division, Remainder</a:t>
                      </a:r>
                      <a:endParaRPr lang="en-US" sz="1600" dirty="0" smtClean="0"/>
                    </a:p>
                  </a:txBody>
                  <a:tcPr/>
                </a:tc>
                <a:extLst>
                  <a:ext uri="{0D108BD9-81ED-4DB2-BD59-A6C34878D82A}">
                    <a16:rowId xmlns:a16="http://schemas.microsoft.com/office/drawing/2014/main" val="3317415756"/>
                  </a:ext>
                </a:extLst>
              </a:tr>
              <a:tr h="370840">
                <a:tc>
                  <a:txBody>
                    <a:bodyPr/>
                    <a:lstStyle/>
                    <a:p>
                      <a:r>
                        <a:rPr lang="en-US" sz="1600" b="0" i="0" u="none" strike="noStrike" cap="none" baseline="0" dirty="0" smtClean="0">
                          <a:solidFill>
                            <a:schemeClr val="tx1"/>
                          </a:solidFill>
                          <a:latin typeface="+mn-lt"/>
                          <a:ea typeface="+mn-ea"/>
                          <a:cs typeface="+mn-cs"/>
                          <a:sym typeface="Arial"/>
                        </a:rPr>
                        <a:t>+,</a:t>
                      </a:r>
                      <a:r>
                        <a:rPr lang="en-US" sz="1600" b="0" i="0" u="none" strike="noStrike" cap="none" baseline="0" dirty="0" smtClean="0">
                          <a:solidFill>
                            <a:schemeClr val="tx1"/>
                          </a:solidFill>
                          <a:latin typeface="Times New Roman" panose="02020603050405020304" pitchFamily="18" charset="0"/>
                          <a:ea typeface="+mn-ea"/>
                          <a:cs typeface="Times New Roman" panose="02020603050405020304" pitchFamily="18" charset="0"/>
                          <a:sym typeface="Arial"/>
                        </a:rPr>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Addition, Subtraction</a:t>
                      </a:r>
                      <a:endParaRPr lang="en-US" sz="1600" dirty="0"/>
                    </a:p>
                  </a:txBody>
                  <a:tcPr/>
                </a:tc>
                <a:extLst>
                  <a:ext uri="{0D108BD9-81ED-4DB2-BD59-A6C34878D82A}">
                    <a16:rowId xmlns:a16="http://schemas.microsoft.com/office/drawing/2014/main" val="3306701019"/>
                  </a:ext>
                </a:extLst>
              </a:tr>
              <a:tr h="370840">
                <a:tc>
                  <a:txBody>
                    <a:bodyPr/>
                    <a:lstStyle/>
                    <a:p>
                      <a:r>
                        <a:rPr lang="en-US" sz="1600" b="0" i="1" u="none" strike="noStrike" cap="none" baseline="0" dirty="0" smtClean="0">
                          <a:solidFill>
                            <a:schemeClr val="tx1"/>
                          </a:solidFill>
                          <a:latin typeface="+mn-lt"/>
                          <a:ea typeface="+mn-ea"/>
                          <a:cs typeface="+mn-cs"/>
                          <a:sym typeface="Arial"/>
                        </a:rPr>
                        <a:t>&lt;</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smtClean="0">
                          <a:solidFill>
                            <a:schemeClr val="tx1"/>
                          </a:solidFill>
                          <a:latin typeface="+mn-lt"/>
                          <a:ea typeface="+mn-ea"/>
                          <a:cs typeface="+mn-cs"/>
                          <a:sym typeface="Arial"/>
                        </a:rPr>
                        <a:t>&lt;</a:t>
                      </a:r>
                      <a:r>
                        <a:rPr lang="en-US" sz="1600" b="0" i="0" u="none" strike="noStrike" cap="none" baseline="0" dirty="0" smtClean="0">
                          <a:solidFill>
                            <a:schemeClr val="tx1"/>
                          </a:solidFill>
                          <a:latin typeface="+mn-lt"/>
                          <a:ea typeface="+mn-ea"/>
                          <a:cs typeface="+mn-cs"/>
                          <a:sym typeface="Arial"/>
                        </a:rPr>
                        <a:t>=, &gt;, &gt;=,! =,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Comparisons</a:t>
                      </a:r>
                      <a:endParaRPr lang="en-US" sz="1600" dirty="0" smtClean="0"/>
                    </a:p>
                  </a:txBody>
                  <a:tcPr/>
                </a:tc>
                <a:extLst>
                  <a:ext uri="{0D108BD9-81ED-4DB2-BD59-A6C34878D82A}">
                    <a16:rowId xmlns:a16="http://schemas.microsoft.com/office/drawing/2014/main" val="3178077536"/>
                  </a:ext>
                </a:extLst>
              </a:tr>
              <a:tr h="370840">
                <a:tc>
                  <a:txBody>
                    <a:bodyPr/>
                    <a:lstStyle/>
                    <a:p>
                      <a:r>
                        <a:rPr lang="en-US" sz="1600" b="0" i="0" u="none" strike="noStrike" cap="none" baseline="0" dirty="0" smtClean="0">
                          <a:solidFill>
                            <a:schemeClr val="tx1"/>
                          </a:solidFill>
                          <a:latin typeface="+mn-lt"/>
                          <a:ea typeface="+mn-ea"/>
                          <a:cs typeface="+mn-cs"/>
                          <a:sym typeface="Arial"/>
                        </a:rPr>
                        <a:t>not x</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Boolean NOT</a:t>
                      </a:r>
                      <a:endParaRPr lang="en-US" sz="1600" dirty="0"/>
                    </a:p>
                  </a:txBody>
                  <a:tcPr/>
                </a:tc>
                <a:extLst>
                  <a:ext uri="{0D108BD9-81ED-4DB2-BD59-A6C34878D82A}">
                    <a16:rowId xmlns:a16="http://schemas.microsoft.com/office/drawing/2014/main" val="338698074"/>
                  </a:ext>
                </a:extLst>
              </a:tr>
              <a:tr h="370840">
                <a:tc>
                  <a:txBody>
                    <a:bodyPr/>
                    <a:lstStyle/>
                    <a:p>
                      <a:r>
                        <a:rPr lang="en-US" sz="1600" b="0" i="0" u="none" strike="noStrike" cap="none" baseline="0" dirty="0" smtClean="0">
                          <a:solidFill>
                            <a:schemeClr val="tx1"/>
                          </a:solidFill>
                          <a:latin typeface="+mn-lt"/>
                          <a:ea typeface="+mn-ea"/>
                          <a:cs typeface="+mn-cs"/>
                          <a:sym typeface="Arial"/>
                        </a:rPr>
                        <a:t>and</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Boolean AND</a:t>
                      </a:r>
                      <a:endParaRPr lang="en-US" sz="1600" dirty="0"/>
                    </a:p>
                  </a:txBody>
                  <a:tcPr/>
                </a:tc>
                <a:extLst>
                  <a:ext uri="{0D108BD9-81ED-4DB2-BD59-A6C34878D82A}">
                    <a16:rowId xmlns:a16="http://schemas.microsoft.com/office/drawing/2014/main" val="3436450776"/>
                  </a:ext>
                </a:extLst>
              </a:tr>
              <a:tr h="370840">
                <a:tc>
                  <a:txBody>
                    <a:bodyPr/>
                    <a:lstStyle/>
                    <a:p>
                      <a:r>
                        <a:rPr lang="en-US" sz="1600" b="0" i="0" u="none" strike="noStrike" cap="none" baseline="0" dirty="0" smtClean="0">
                          <a:solidFill>
                            <a:schemeClr val="tx1"/>
                          </a:solidFill>
                          <a:latin typeface="+mn-lt"/>
                          <a:ea typeface="+mn-ea"/>
                          <a:cs typeface="+mn-cs"/>
                          <a:sym typeface="Arial"/>
                        </a:rPr>
                        <a:t>or</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Boolean OR</a:t>
                      </a:r>
                      <a:endParaRPr lang="en-US" sz="1600" dirty="0"/>
                    </a:p>
                  </a:txBody>
                  <a:tcPr/>
                </a:tc>
                <a:extLst>
                  <a:ext uri="{0D108BD9-81ED-4DB2-BD59-A6C34878D82A}">
                    <a16:rowId xmlns:a16="http://schemas.microsoft.com/office/drawing/2014/main" val="2424851976"/>
                  </a:ext>
                </a:extLst>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p:txBody>
          <a:bodyPr/>
          <a:lstStyle/>
          <a:p>
            <a:r>
              <a:rPr lang="en-US" dirty="0"/>
              <a:t>B</a:t>
            </a:r>
            <a:r>
              <a:rPr lang="en-US" dirty="0" smtClean="0"/>
              <a:t>oolean </a:t>
            </a:r>
            <a:r>
              <a:rPr lang="en-US" dirty="0"/>
              <a:t>O</a:t>
            </a:r>
            <a:r>
              <a:rPr lang="en-US" dirty="0" smtClean="0"/>
              <a:t>perators versus </a:t>
            </a:r>
            <a:r>
              <a:rPr lang="en-US" dirty="0" err="1" smtClean="0"/>
              <a:t>Relationals</a:t>
            </a:r>
            <a:r>
              <a:rPr lang="en-US" dirty="0" smtClean="0"/>
              <a:t> </a:t>
            </a:r>
            <a:endParaRPr lang="en-US" dirty="0"/>
          </a:p>
        </p:txBody>
      </p:sp>
      <p:sp>
        <p:nvSpPr>
          <p:cNvPr id="51203" name="Content Placeholder 2"/>
          <p:cNvSpPr>
            <a:spLocks noGrp="1" noChangeArrowheads="1"/>
          </p:cNvSpPr>
          <p:nvPr>
            <p:ph type="body" idx="1"/>
          </p:nvPr>
        </p:nvSpPr>
        <p:spPr/>
        <p:txBody>
          <a:bodyPr/>
          <a:lstStyle/>
          <a:p>
            <a:r>
              <a:rPr lang="en-US" dirty="0" smtClean="0">
                <a:solidFill>
                  <a:schemeClr val="tx1"/>
                </a:solidFill>
              </a:rPr>
              <a:t>Relational operations always return </a:t>
            </a:r>
            <a:r>
              <a:rPr lang="en-US" dirty="0" smtClean="0">
                <a:solidFill>
                  <a:schemeClr val="tx1"/>
                </a:solidFill>
                <a:latin typeface="Courier New"/>
                <a:cs typeface="Courier New"/>
              </a:rPr>
              <a:t>True</a:t>
            </a:r>
            <a:r>
              <a:rPr lang="en-US" dirty="0" smtClean="0">
                <a:solidFill>
                  <a:schemeClr val="tx1"/>
                </a:solidFill>
              </a:rPr>
              <a:t> or </a:t>
            </a:r>
            <a:r>
              <a:rPr lang="en-US" dirty="0" smtClean="0">
                <a:solidFill>
                  <a:schemeClr val="tx1"/>
                </a:solidFill>
                <a:latin typeface="Courier New"/>
                <a:cs typeface="Courier New"/>
              </a:rPr>
              <a:t>False</a:t>
            </a:r>
          </a:p>
          <a:p>
            <a:r>
              <a:rPr lang="en-US" dirty="0" smtClean="0">
                <a:solidFill>
                  <a:schemeClr val="tx1"/>
                </a:solidFill>
              </a:rPr>
              <a:t>Boolean operators (</a:t>
            </a:r>
            <a:r>
              <a:rPr lang="en-US" dirty="0" err="1" smtClean="0">
                <a:solidFill>
                  <a:schemeClr val="tx1"/>
                </a:solidFill>
                <a:latin typeface="Courier New"/>
                <a:cs typeface="Courier New"/>
              </a:rPr>
              <a:t>and,or</a:t>
            </a:r>
            <a:r>
              <a:rPr lang="en-US" dirty="0" smtClean="0">
                <a:solidFill>
                  <a:schemeClr val="tx1"/>
                </a:solidFill>
              </a:rPr>
              <a:t>) are different in that:</a:t>
            </a:r>
          </a:p>
          <a:p>
            <a:pPr lvl="1"/>
            <a:r>
              <a:rPr lang="en-US" dirty="0" smtClean="0">
                <a:solidFill>
                  <a:schemeClr val="tx1"/>
                </a:solidFill>
              </a:rPr>
              <a:t>They can return values (that represent </a:t>
            </a:r>
            <a:r>
              <a:rPr lang="en-US" dirty="0" smtClean="0">
                <a:solidFill>
                  <a:schemeClr val="tx1"/>
                </a:solidFill>
                <a:latin typeface="Courier New"/>
                <a:cs typeface="Courier New"/>
              </a:rPr>
              <a:t>True</a:t>
            </a:r>
            <a:r>
              <a:rPr lang="en-US" dirty="0" smtClean="0">
                <a:solidFill>
                  <a:schemeClr val="tx1"/>
                </a:solidFill>
              </a:rPr>
              <a:t> or </a:t>
            </a:r>
            <a:r>
              <a:rPr lang="en-US" dirty="0" smtClean="0">
                <a:solidFill>
                  <a:schemeClr val="tx1"/>
                </a:solidFill>
                <a:latin typeface="Courier New"/>
                <a:cs typeface="Courier New"/>
              </a:rPr>
              <a:t>False</a:t>
            </a:r>
            <a:r>
              <a:rPr lang="en-US" dirty="0" smtClean="0">
                <a:solidFill>
                  <a:schemeClr val="tx1"/>
                </a:solidFill>
              </a:rPr>
              <a:t>)</a:t>
            </a:r>
          </a:p>
          <a:p>
            <a:pPr lvl="1"/>
            <a:r>
              <a:rPr lang="en-US" dirty="0" smtClean="0">
                <a:solidFill>
                  <a:schemeClr val="tx1"/>
                </a:solidFill>
              </a:rPr>
              <a:t>They have </a:t>
            </a:r>
            <a:r>
              <a:rPr lang="en-US" b="1" dirty="0" smtClean="0">
                <a:solidFill>
                  <a:schemeClr val="tx1"/>
                </a:solidFill>
              </a:rPr>
              <a:t>short circuiting</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p:txBody>
          <a:bodyPr/>
          <a:lstStyle/>
          <a:p>
            <a:r>
              <a:rPr lang="en-US" smtClean="0"/>
              <a:t>Remember!</a:t>
            </a:r>
            <a:endParaRPr lang="en-US"/>
          </a:p>
        </p:txBody>
      </p:sp>
      <p:sp>
        <p:nvSpPr>
          <p:cNvPr id="53251" name="Content Placeholder 2"/>
          <p:cNvSpPr>
            <a:spLocks noGrp="1" noChangeArrowheads="1"/>
          </p:cNvSpPr>
          <p:nvPr>
            <p:ph type="body" idx="1"/>
          </p:nvPr>
        </p:nvSpPr>
        <p:spPr/>
        <p:txBody>
          <a:bodyPr/>
          <a:lstStyle/>
          <a:p>
            <a:r>
              <a:rPr lang="en-US" dirty="0" smtClean="0">
                <a:latin typeface="Courier New"/>
                <a:cs typeface="Courier New"/>
              </a:rPr>
              <a:t>0, </a:t>
            </a:r>
            <a:r>
              <a:rPr lang="fr-FR" dirty="0" smtClean="0">
                <a:latin typeface="Courier New"/>
                <a:cs typeface="Courier New"/>
              </a:rPr>
              <a:t>''</a:t>
            </a:r>
            <a:r>
              <a:rPr lang="en-US" dirty="0" smtClean="0">
                <a:latin typeface="Courier New"/>
                <a:cs typeface="Courier New"/>
              </a:rPr>
              <a:t>,[ ]</a:t>
            </a:r>
            <a:r>
              <a:rPr lang="en-US" dirty="0" smtClean="0"/>
              <a:t> or other “empty” objects are equivalent to </a:t>
            </a:r>
            <a:r>
              <a:rPr lang="en-US" dirty="0" smtClean="0">
                <a:latin typeface="Courier New"/>
                <a:cs typeface="Courier New"/>
              </a:rPr>
              <a:t>False</a:t>
            </a:r>
          </a:p>
          <a:p>
            <a:r>
              <a:rPr lang="en-US" dirty="0" smtClean="0"/>
              <a:t>anything else is equivalent to </a:t>
            </a:r>
            <a:r>
              <a:rPr lang="en-US" dirty="0" smtClean="0">
                <a:latin typeface="Courier New"/>
                <a:cs typeface="Courier New"/>
              </a:rPr>
              <a:t>True</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Ego Search on Google </a:t>
            </a:r>
            <a:r>
              <a:rPr lang="en-US" sz="2000" b="0" dirty="0" smtClean="0"/>
              <a:t>(1 of 2)</a:t>
            </a:r>
            <a:endParaRPr lang="en-US" sz="2000" b="0" dirty="0"/>
          </a:p>
        </p:txBody>
      </p:sp>
      <p:sp>
        <p:nvSpPr>
          <p:cNvPr id="3" name="Content Placeholder 2"/>
          <p:cNvSpPr>
            <a:spLocks noGrp="1"/>
          </p:cNvSpPr>
          <p:nvPr>
            <p:ph type="body" idx="1"/>
          </p:nvPr>
        </p:nvSpPr>
        <p:spPr>
          <a:xfrm>
            <a:off x="457200" y="1600201"/>
            <a:ext cx="8229600" cy="2819400"/>
          </a:xfrm>
        </p:spPr>
        <p:txBody>
          <a:bodyPr/>
          <a:lstStyle/>
          <a:p>
            <a:r>
              <a:rPr lang="en-US" dirty="0" smtClean="0"/>
              <a:t>Google search uses Booleans</a:t>
            </a:r>
          </a:p>
          <a:p>
            <a:r>
              <a:rPr lang="en-US" dirty="0" smtClean="0"/>
              <a:t>by default, all terms are and</a:t>
            </a:r>
            <a:r>
              <a:rPr lang="fr-FR" dirty="0" smtClean="0"/>
              <a:t>'</a:t>
            </a:r>
            <a:r>
              <a:rPr lang="en-US" dirty="0" err="1" smtClean="0"/>
              <a:t>ed</a:t>
            </a:r>
            <a:r>
              <a:rPr lang="en-US" dirty="0" smtClean="0"/>
              <a:t> together</a:t>
            </a:r>
          </a:p>
          <a:p>
            <a:r>
              <a:rPr lang="en-US" dirty="0" smtClean="0"/>
              <a:t>you can specify or (using OR)</a:t>
            </a:r>
          </a:p>
          <a:p>
            <a:r>
              <a:rPr lang="en-US" dirty="0" smtClean="0"/>
              <a:t>you can specify not (using -)</a:t>
            </a:r>
          </a:p>
          <a:p>
            <a:r>
              <a:rPr lang="en-US" dirty="0" smtClean="0"/>
              <a:t>Example is:</a:t>
            </a:r>
          </a:p>
        </p:txBody>
      </p:sp>
      <p:pic>
        <p:nvPicPr>
          <p:cNvPr id="4" name="Picture 3" descr="Code has 2 lines, as follows. Line 1. Quote Punch quote and left parenthesis quote Bill quote or quote William quote right parenthesis and. Line 2. Not quote gates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49" y="4478656"/>
            <a:ext cx="7274651" cy="100774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Ego Search on Google </a:t>
            </a:r>
            <a:r>
              <a:rPr lang="en-US" sz="2000" b="0" dirty="0" smtClean="0"/>
              <a:t>(2 </a:t>
            </a:r>
            <a:r>
              <a:rPr lang="en-US" sz="2000" b="0" dirty="0"/>
              <a:t>of 2)</a:t>
            </a:r>
            <a:endParaRPr lang="en-US" dirty="0"/>
          </a:p>
        </p:txBody>
      </p:sp>
      <p:pic>
        <p:nvPicPr>
          <p:cNvPr id="5" name="Picture 2" descr="A page for a Google search engine details the Advanced Search option. An advanced search option helps to search for topic specific information. The advanced search feature allows a way to search for web pages that have all these words, this exact wording or phrase, and one or more of these words. It also allows users to limit pages through use of limit unwanted words.   A user can utilize additional tools to limit results per page, language, file type, and search within a site or domain. The example limits 10 results per page, any language, and any format.  An advanced search also allows a search by date, usage rights, numeric ranges, and more."/>
          <p:cNvPicPr>
            <a:picLocks noChangeAspect="1"/>
          </p:cNvPicPr>
          <p:nvPr/>
        </p:nvPicPr>
        <p:blipFill rotWithShape="1">
          <a:blip r:embed="rId2"/>
          <a:srcRect l="1461" t="1514" r="3551" b="12770"/>
          <a:stretch/>
        </p:blipFill>
        <p:spPr>
          <a:xfrm>
            <a:off x="1112981" y="1524000"/>
            <a:ext cx="6918037" cy="4267200"/>
          </a:xfrm>
          <a:prstGeom prst="rect">
            <a:avLst/>
          </a:prstGeom>
          <a:noFill/>
          <a:ln>
            <a:noFill/>
          </a:ln>
        </p:spPr>
      </p:pic>
      <p:sp>
        <p:nvSpPr>
          <p:cNvPr id="9" name="Text Placeholder 3"/>
          <p:cNvSpPr>
            <a:spLocks noGrp="1"/>
          </p:cNvSpPr>
          <p:nvPr>
            <p:ph type="body" sz="quarter" idx="10"/>
          </p:nvPr>
        </p:nvSpPr>
        <p:spPr>
          <a:xfrm>
            <a:off x="457200" y="5867400"/>
            <a:ext cx="8229600" cy="381000"/>
          </a:xfrm>
        </p:spPr>
        <p:txBody>
          <a:bodyPr/>
          <a:lstStyle/>
          <a:p>
            <a:r>
              <a:rPr lang="en-US" b="1" dirty="0" smtClean="0"/>
              <a:t>Figure </a:t>
            </a:r>
            <a:r>
              <a:rPr lang="en-US" b="1" dirty="0"/>
              <a:t>2.7 </a:t>
            </a:r>
            <a:r>
              <a:rPr lang="en-US" dirty="0"/>
              <a:t>The Google advanced search page.</a:t>
            </a:r>
          </a:p>
        </p:txBody>
      </p:sp>
    </p:spTree>
    <p:extLst>
      <p:ext uri="{BB962C8B-B14F-4D97-AF65-F5344CB8AC3E}">
        <p14:creationId xmlns:p14="http://schemas.microsoft.com/office/powerpoint/2010/main" val="3384133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mtClean="0"/>
              <a:t>More on Assignments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Booleans for Decisions</a:t>
            </a:r>
          </a:p>
        </p:txBody>
      </p:sp>
      <p:sp>
        <p:nvSpPr>
          <p:cNvPr id="7" name="Text Placeholder 2"/>
          <p:cNvSpPr>
            <a:spLocks noGrp="1"/>
          </p:cNvSpPr>
          <p:nvPr>
            <p:ph type="body" idx="1"/>
          </p:nvPr>
        </p:nvSpPr>
        <p:spPr>
          <a:xfrm>
            <a:off x="457200" y="1678577"/>
            <a:ext cx="8229600" cy="607423"/>
          </a:xfrm>
        </p:spPr>
        <p:txBody>
          <a:bodyPr/>
          <a:lstStyle/>
          <a:p>
            <a:pPr marL="0" indent="0">
              <a:buNone/>
            </a:pPr>
            <a:r>
              <a:rPr lang="en-US" b="1" dirty="0"/>
              <a:t>TABLE 2.1 </a:t>
            </a:r>
            <a:r>
              <a:rPr lang="en-US" dirty="0"/>
              <a:t>Boolean operators.</a:t>
            </a:r>
          </a:p>
        </p:txBody>
      </p:sp>
      <p:graphicFrame>
        <p:nvGraphicFramePr>
          <p:cNvPr id="6" name="Table 3"/>
          <p:cNvGraphicFramePr>
            <a:graphicFrameLocks noGrp="1"/>
          </p:cNvGraphicFramePr>
          <p:nvPr>
            <p:extLst>
              <p:ext uri="{D42A27DB-BD31-4B8C-83A1-F6EECF244321}">
                <p14:modId xmlns:p14="http://schemas.microsoft.com/office/powerpoint/2010/main" val="4172532912"/>
              </p:ext>
            </p:extLst>
          </p:nvPr>
        </p:nvGraphicFramePr>
        <p:xfrm>
          <a:off x="1825533" y="2590802"/>
          <a:ext cx="5562600" cy="2666998"/>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3473217358"/>
                    </a:ext>
                  </a:extLst>
                </a:gridCol>
                <a:gridCol w="4450080">
                  <a:extLst>
                    <a:ext uri="{9D8B030D-6E8A-4147-A177-3AD203B41FA5}">
                      <a16:colId xmlns:a16="http://schemas.microsoft.com/office/drawing/2014/main" val="1049320228"/>
                    </a:ext>
                  </a:extLst>
                </a:gridCol>
              </a:tblGrid>
              <a:tr h="458096">
                <a:tc>
                  <a:txBody>
                    <a:bodyPr/>
                    <a:lstStyle/>
                    <a:p>
                      <a:r>
                        <a:rPr lang="en-US" dirty="0" smtClean="0"/>
                        <a:t>&lt;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less than</a:t>
                      </a:r>
                      <a:endParaRPr lang="en-US" dirty="0"/>
                    </a:p>
                  </a:txBody>
                  <a:tcPr/>
                </a:tc>
                <a:extLst>
                  <a:ext uri="{0D108BD9-81ED-4DB2-BD59-A6C34878D82A}">
                    <a16:rowId xmlns:a16="http://schemas.microsoft.com/office/drawing/2014/main" val="4001521971"/>
                  </a:ext>
                </a:extLst>
              </a:tr>
              <a:tr h="458096">
                <a:tc>
                  <a:txBody>
                    <a:bodyPr/>
                    <a:lstStyle/>
                    <a:p>
                      <a:r>
                        <a:rPr lang="en-US" dirty="0" smtClean="0"/>
                        <a:t>&gt;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greater than</a:t>
                      </a:r>
                      <a:endParaRPr lang="en-US" dirty="0"/>
                    </a:p>
                  </a:txBody>
                  <a:tcPr/>
                </a:tc>
                <a:extLst>
                  <a:ext uri="{0D108BD9-81ED-4DB2-BD59-A6C34878D82A}">
                    <a16:rowId xmlns:a16="http://schemas.microsoft.com/office/drawing/2014/main" val="3312389040"/>
                  </a:ext>
                </a:extLst>
              </a:tr>
              <a:tr h="376518">
                <a:tc>
                  <a:txBody>
                    <a:bodyPr/>
                    <a:lstStyle/>
                    <a:p>
                      <a:r>
                        <a:rPr lang="en-US" dirty="0" smtClean="0"/>
                        <a:t>&lt;=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less than or equal to</a:t>
                      </a:r>
                      <a:endParaRPr lang="en-US" dirty="0"/>
                    </a:p>
                  </a:txBody>
                  <a:tcPr/>
                </a:tc>
                <a:extLst>
                  <a:ext uri="{0D108BD9-81ED-4DB2-BD59-A6C34878D82A}">
                    <a16:rowId xmlns:a16="http://schemas.microsoft.com/office/drawing/2014/main" val="4145161388"/>
                  </a:ext>
                </a:extLst>
              </a:tr>
              <a:tr h="458096">
                <a:tc>
                  <a:txBody>
                    <a:bodyPr/>
                    <a:lstStyle/>
                    <a:p>
                      <a:r>
                        <a:rPr lang="en-US" dirty="0" smtClean="0"/>
                        <a:t>&gt;=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greater than or equal to</a:t>
                      </a:r>
                      <a:endParaRPr lang="en-US" dirty="0"/>
                    </a:p>
                  </a:txBody>
                  <a:tcPr/>
                </a:tc>
                <a:extLst>
                  <a:ext uri="{0D108BD9-81ED-4DB2-BD59-A6C34878D82A}">
                    <a16:rowId xmlns:a16="http://schemas.microsoft.com/office/drawing/2014/main" val="3546231365"/>
                  </a:ext>
                </a:extLst>
              </a:tr>
              <a:tr h="458096">
                <a:tc>
                  <a:txBody>
                    <a:bodyPr/>
                    <a:lstStyle/>
                    <a:p>
                      <a:r>
                        <a:rPr lang="en-US" dirty="0" smtClean="0"/>
                        <a: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equal to</a:t>
                      </a:r>
                      <a:endParaRPr lang="en-US" dirty="0"/>
                    </a:p>
                  </a:txBody>
                  <a:tcPr/>
                </a:tc>
                <a:extLst>
                  <a:ext uri="{0D108BD9-81ED-4DB2-BD59-A6C34878D82A}">
                    <a16:rowId xmlns:a16="http://schemas.microsoft.com/office/drawing/2014/main" val="2179913230"/>
                  </a:ext>
                </a:extLst>
              </a:tr>
              <a:tr h="458096">
                <a:tc>
                  <a:txBody>
                    <a:bodyPr/>
                    <a:lstStyle/>
                    <a:p>
                      <a:r>
                        <a:rPr lang="en-US" dirty="0" smtClean="0"/>
                        <a:t>!=</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not equal to</a:t>
                      </a:r>
                      <a:endParaRPr lang="en-US" dirty="0"/>
                    </a:p>
                  </a:txBody>
                  <a:tcPr/>
                </a:tc>
                <a:extLst>
                  <a:ext uri="{0D108BD9-81ED-4DB2-BD59-A6C34878D82A}">
                    <a16:rowId xmlns:a16="http://schemas.microsoft.com/office/drawing/2014/main" val="2450670516"/>
                  </a:ext>
                </a:extLst>
              </a:tr>
            </a:tbl>
          </a:graphicData>
        </a:graphic>
      </p:graphicFrame>
      <p:sp>
        <p:nvSpPr>
          <p:cNvPr id="8" name="Text Placeholder 4"/>
          <p:cNvSpPr>
            <a:spLocks noGrp="1"/>
          </p:cNvSpPr>
          <p:nvPr>
            <p:ph type="body" idx="13"/>
          </p:nvPr>
        </p:nvSpPr>
        <p:spPr>
          <a:xfrm>
            <a:off x="492033" y="5412377"/>
            <a:ext cx="8229600" cy="607423"/>
          </a:xfrm>
        </p:spPr>
        <p:txBody>
          <a:bodyPr/>
          <a:lstStyle/>
          <a:p>
            <a:pPr marL="0" indent="0">
              <a:buNone/>
            </a:pPr>
            <a:r>
              <a:rPr lang="en-US" dirty="0">
                <a:solidFill>
                  <a:schemeClr val="tx1"/>
                </a:solidFill>
              </a:rPr>
              <a:t>Note that == is equality</a:t>
            </a:r>
            <a:r>
              <a:rPr lang="en-US" dirty="0" smtClean="0">
                <a:solidFill>
                  <a:schemeClr val="tx1"/>
                </a:solidFill>
              </a:rPr>
              <a:t>, = </a:t>
            </a:r>
            <a:r>
              <a:rPr lang="en-US" dirty="0">
                <a:solidFill>
                  <a:schemeClr val="tx1"/>
                </a:solidFill>
              </a:rPr>
              <a:t>is </a:t>
            </a:r>
            <a:r>
              <a:rPr lang="en-US" dirty="0" smtClean="0">
                <a:solidFill>
                  <a:schemeClr val="tx1"/>
                </a:solidFill>
              </a:rPr>
              <a:t>assignment</a:t>
            </a:r>
            <a:endParaRPr lang="en-US" dirty="0">
              <a:solidFill>
                <a:schemeClr val="tx1"/>
              </a:solidFill>
            </a:endParaRPr>
          </a:p>
        </p:txBody>
      </p:sp>
    </p:spTree>
    <p:extLst>
      <p:ext uri="{BB962C8B-B14F-4D97-AF65-F5344CB8AC3E}">
        <p14:creationId xmlns:p14="http://schemas.microsoft.com/office/powerpoint/2010/main" val="4168459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noChangeArrowheads="1"/>
          </p:cNvSpPr>
          <p:nvPr>
            <p:ph type="title"/>
          </p:nvPr>
        </p:nvSpPr>
        <p:spPr/>
        <p:txBody>
          <a:bodyPr/>
          <a:lstStyle/>
          <a:p>
            <a:r>
              <a:rPr lang="en-US" smtClean="0"/>
              <a:t>Remember Assignments?</a:t>
            </a:r>
            <a:endParaRPr lang="en-US"/>
          </a:p>
        </p:txBody>
      </p:sp>
      <p:sp>
        <p:nvSpPr>
          <p:cNvPr id="71683" name="Content Placeholder 2"/>
          <p:cNvSpPr>
            <a:spLocks noGrp="1" noChangeArrowheads="1"/>
          </p:cNvSpPr>
          <p:nvPr>
            <p:ph type="body" idx="1"/>
          </p:nvPr>
        </p:nvSpPr>
        <p:spPr/>
        <p:txBody>
          <a:bodyPr/>
          <a:lstStyle/>
          <a:p>
            <a:r>
              <a:rPr lang="en-US" dirty="0" smtClean="0">
                <a:solidFill>
                  <a:schemeClr val="tx1"/>
                </a:solidFill>
              </a:rPr>
              <a:t>Format: </a:t>
            </a:r>
            <a:r>
              <a:rPr lang="en-US" dirty="0" smtClean="0">
                <a:solidFill>
                  <a:schemeClr val="tx1"/>
                </a:solidFill>
                <a:latin typeface="Courier New"/>
                <a:cs typeface="Courier New"/>
              </a:rPr>
              <a:t>lhs = </a:t>
            </a:r>
            <a:r>
              <a:rPr lang="en-US" dirty="0" err="1" smtClean="0">
                <a:solidFill>
                  <a:schemeClr val="tx1"/>
                </a:solidFill>
                <a:latin typeface="Courier New"/>
                <a:cs typeface="Courier New"/>
              </a:rPr>
              <a:t>rhs</a:t>
            </a:r>
            <a:endParaRPr lang="en-US" dirty="0" smtClean="0">
              <a:solidFill>
                <a:schemeClr val="tx1"/>
              </a:solidFill>
              <a:latin typeface="Courier New"/>
              <a:cs typeface="Courier New"/>
            </a:endParaRPr>
          </a:p>
          <a:p>
            <a:r>
              <a:rPr lang="en-US" dirty="0" smtClean="0">
                <a:solidFill>
                  <a:schemeClr val="tx1"/>
                </a:solidFill>
              </a:rPr>
              <a:t>Behavior:</a:t>
            </a:r>
          </a:p>
          <a:p>
            <a:pPr lvl="1"/>
            <a:r>
              <a:rPr lang="en-US" dirty="0" smtClean="0">
                <a:solidFill>
                  <a:schemeClr val="tx1"/>
                </a:solidFill>
              </a:rPr>
              <a:t>expression in the </a:t>
            </a:r>
            <a:r>
              <a:rPr lang="en-US" dirty="0" err="1" smtClean="0">
                <a:solidFill>
                  <a:schemeClr val="tx1"/>
                </a:solidFill>
              </a:rPr>
              <a:t>rhs</a:t>
            </a:r>
            <a:r>
              <a:rPr lang="en-US" dirty="0" smtClean="0">
                <a:solidFill>
                  <a:schemeClr val="tx1"/>
                </a:solidFill>
              </a:rPr>
              <a:t> is evaluated producing a value</a:t>
            </a:r>
          </a:p>
          <a:p>
            <a:pPr lvl="1"/>
            <a:r>
              <a:rPr lang="en-US" dirty="0" smtClean="0">
                <a:solidFill>
                  <a:schemeClr val="tx1"/>
                </a:solidFill>
              </a:rPr>
              <a:t>the value produced is placed in the location indicated on the lhs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do Multiple Assignments</a:t>
            </a:r>
            <a:endParaRPr lang="en-US" dirty="0"/>
          </a:p>
        </p:txBody>
      </p:sp>
      <p:pic>
        <p:nvPicPr>
          <p:cNvPr id="7" name="Picture 6" descr="A line of code reads, a underscore I n t comma b underscore I n t equals 2 comma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49" y="1655089"/>
            <a:ext cx="3542063" cy="398374"/>
          </a:xfrm>
          <a:prstGeom prst="rect">
            <a:avLst/>
          </a:prstGeom>
        </p:spPr>
      </p:pic>
      <p:sp>
        <p:nvSpPr>
          <p:cNvPr id="4" name="Text Placeholder 3"/>
          <p:cNvSpPr>
            <a:spLocks noGrp="1"/>
          </p:cNvSpPr>
          <p:nvPr>
            <p:ph type="body" idx="13"/>
          </p:nvPr>
        </p:nvSpPr>
        <p:spPr>
          <a:xfrm>
            <a:off x="518499" y="2073382"/>
            <a:ext cx="8168301" cy="900150"/>
          </a:xfrm>
        </p:spPr>
        <p:txBody>
          <a:bodyPr/>
          <a:lstStyle/>
          <a:p>
            <a:pPr marL="0" indent="0">
              <a:buNone/>
            </a:pPr>
            <a:r>
              <a:rPr lang="en-US" dirty="0">
                <a:cs typeface="Courier New"/>
              </a:rPr>
              <a:t>first on right assigned to first on left, second on right assigned to second on </a:t>
            </a:r>
            <a:r>
              <a:rPr lang="en-US" dirty="0" smtClean="0">
                <a:cs typeface="Courier New"/>
              </a:rPr>
              <a:t>left</a:t>
            </a:r>
            <a:endParaRPr lang="en-US" dirty="0">
              <a:cs typeface="Courier New"/>
            </a:endParaRPr>
          </a:p>
        </p:txBody>
      </p:sp>
      <p:pic>
        <p:nvPicPr>
          <p:cNvPr id="14" name="Picture 13" descr="Code has 2 lines, as follows. Line 1. Print left parenthesis a underscore I n t comma b underscore I n t right parenthesis space hash prints 2 3. Line 2, two paragraphs. A underscore I n t comma b underscore I n t equals 1 comma 2 comma 3 right arrow error."/>
          <p:cNvPicPr>
            <a:picLocks noChangeAspect="1"/>
          </p:cNvPicPr>
          <p:nvPr/>
        </p:nvPicPr>
        <p:blipFill>
          <a:blip r:embed="rId3"/>
          <a:stretch>
            <a:fillRect/>
          </a:stretch>
        </p:blipFill>
        <p:spPr>
          <a:xfrm>
            <a:off x="632114" y="3125932"/>
            <a:ext cx="5463886" cy="1446068"/>
          </a:xfrm>
          <a:prstGeom prst="rect">
            <a:avLst/>
          </a:prstGeom>
        </p:spPr>
      </p:pic>
      <p:sp>
        <p:nvSpPr>
          <p:cNvPr id="5" name="Text Placeholder 4"/>
          <p:cNvSpPr>
            <a:spLocks noGrp="1"/>
          </p:cNvSpPr>
          <p:nvPr>
            <p:ph type="body" idx="14"/>
          </p:nvPr>
        </p:nvSpPr>
        <p:spPr>
          <a:xfrm>
            <a:off x="597880" y="4724400"/>
            <a:ext cx="5181600" cy="607423"/>
          </a:xfrm>
        </p:spPr>
        <p:txBody>
          <a:bodyPr/>
          <a:lstStyle/>
          <a:p>
            <a:pPr marL="0" lvl="2" indent="0">
              <a:buNone/>
            </a:pPr>
            <a:r>
              <a:rPr lang="en-US" dirty="0">
                <a:cs typeface="Courier New"/>
              </a:rPr>
              <a:t>counts on lhs and </a:t>
            </a:r>
            <a:r>
              <a:rPr lang="en-US" dirty="0" err="1">
                <a:cs typeface="Courier New"/>
              </a:rPr>
              <a:t>rhs</a:t>
            </a:r>
            <a:r>
              <a:rPr lang="en-US" dirty="0">
                <a:cs typeface="Courier New"/>
              </a:rPr>
              <a:t> must </a:t>
            </a:r>
            <a:r>
              <a:rPr lang="en-US" dirty="0" smtClean="0">
                <a:cs typeface="Courier New"/>
              </a:rPr>
              <a:t>match</a:t>
            </a:r>
            <a:endParaRPr lang="en-US" dirty="0">
              <a:latin typeface="+mn-lt"/>
            </a:endParaRPr>
          </a:p>
        </p:txBody>
      </p:sp>
    </p:spTree>
    <p:extLst>
      <p:ext uri="{BB962C8B-B14F-4D97-AF65-F5344CB8AC3E}">
        <p14:creationId xmlns:p14="http://schemas.microsoft.com/office/powerpoint/2010/main" val="1055030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dirty="0" smtClean="0"/>
              <a:t>Traditional Swap</a:t>
            </a:r>
            <a:endParaRPr lang="en-US" dirty="0"/>
          </a:p>
        </p:txBody>
      </p:sp>
      <p:sp>
        <p:nvSpPr>
          <p:cNvPr id="73731" name="Content Placeholder 2"/>
          <p:cNvSpPr>
            <a:spLocks noGrp="1" noChangeArrowheads="1"/>
          </p:cNvSpPr>
          <p:nvPr>
            <p:ph type="body" idx="1"/>
          </p:nvPr>
        </p:nvSpPr>
        <p:spPr/>
        <p:txBody>
          <a:bodyPr/>
          <a:lstStyle/>
          <a:p>
            <a:r>
              <a:rPr lang="en-US" dirty="0" smtClean="0"/>
              <a:t>Initial values: </a:t>
            </a:r>
            <a:r>
              <a:rPr lang="en-US" dirty="0" smtClean="0">
                <a:latin typeface="Courier New"/>
                <a:cs typeface="Courier New"/>
              </a:rPr>
              <a:t>a_int= 2, b_int = 3</a:t>
            </a:r>
          </a:p>
          <a:p>
            <a:r>
              <a:rPr lang="en-US" dirty="0" smtClean="0"/>
              <a:t>Behavior: swap values of </a:t>
            </a:r>
            <a:r>
              <a:rPr lang="en-US" dirty="0" smtClean="0">
                <a:latin typeface="Courier New"/>
                <a:cs typeface="Courier New"/>
              </a:rPr>
              <a:t>X</a:t>
            </a:r>
            <a:r>
              <a:rPr lang="en-US" dirty="0" smtClean="0"/>
              <a:t> and </a:t>
            </a:r>
            <a:r>
              <a:rPr lang="en-US" dirty="0" smtClean="0">
                <a:latin typeface="Courier New"/>
                <a:cs typeface="Courier New"/>
              </a:rPr>
              <a:t>Y</a:t>
            </a:r>
          </a:p>
          <a:p>
            <a:pPr lvl="1"/>
            <a:r>
              <a:rPr lang="en-US" dirty="0" smtClean="0"/>
              <a:t>Note: </a:t>
            </a:r>
            <a:r>
              <a:rPr lang="en-US" dirty="0" smtClean="0">
                <a:latin typeface="Courier New"/>
                <a:cs typeface="Courier New"/>
              </a:rPr>
              <a:t>a_int = b_int </a:t>
            </a:r>
          </a:p>
          <a:p>
            <a:pPr marL="457200" lvl="1" indent="0">
              <a:buNone/>
            </a:pPr>
            <a:r>
              <a:rPr lang="en-US" dirty="0">
                <a:latin typeface="Courier New"/>
                <a:cs typeface="Courier New"/>
              </a:rPr>
              <a:t> </a:t>
            </a:r>
            <a:r>
              <a:rPr lang="en-US" dirty="0" smtClean="0">
                <a:latin typeface="Courier New"/>
                <a:cs typeface="Courier New"/>
              </a:rPr>
              <a:t>    </a:t>
            </a:r>
            <a:r>
              <a:rPr lang="en-US" dirty="0">
                <a:latin typeface="Courier New"/>
                <a:cs typeface="Courier New"/>
              </a:rPr>
              <a:t> </a:t>
            </a:r>
            <a:r>
              <a:rPr lang="en-US" dirty="0" smtClean="0">
                <a:latin typeface="Courier New"/>
                <a:cs typeface="Courier New"/>
              </a:rPr>
              <a:t>a_int = b_int </a:t>
            </a:r>
            <a:r>
              <a:rPr lang="en-US" dirty="0" err="1" smtClean="0"/>
              <a:t>doesn</a:t>
            </a:r>
            <a:r>
              <a:rPr lang="fr-FR" dirty="0" smtClean="0"/>
              <a:t>'</a:t>
            </a:r>
            <a:r>
              <a:rPr lang="en-US" dirty="0" smtClean="0"/>
              <a:t>t work (why?)</a:t>
            </a:r>
          </a:p>
          <a:p>
            <a:pPr lvl="1"/>
            <a:r>
              <a:rPr lang="en-US" dirty="0" smtClean="0"/>
              <a:t>introduce extra variable </a:t>
            </a:r>
            <a:r>
              <a:rPr lang="en-US" dirty="0" smtClean="0">
                <a:latin typeface="Courier New"/>
                <a:cs typeface="Courier New"/>
              </a:rPr>
              <a:t>temp</a:t>
            </a:r>
          </a:p>
          <a:p>
            <a:pPr lvl="2"/>
            <a:r>
              <a:rPr lang="en-US" dirty="0" smtClean="0">
                <a:latin typeface="Courier New"/>
                <a:cs typeface="Courier New"/>
              </a:rPr>
              <a:t>temp = a_int   </a:t>
            </a:r>
            <a:r>
              <a:rPr lang="en-US" dirty="0" smtClean="0"/>
              <a:t># save a_int value in temp</a:t>
            </a:r>
          </a:p>
          <a:p>
            <a:pPr lvl="2"/>
            <a:r>
              <a:rPr lang="en-US" dirty="0" smtClean="0">
                <a:latin typeface="Courier New"/>
                <a:cs typeface="Courier New"/>
              </a:rPr>
              <a:t>a_int = b_int  </a:t>
            </a:r>
            <a:r>
              <a:rPr lang="en-US" dirty="0" smtClean="0"/>
              <a:t># assign a_int value to b_int</a:t>
            </a:r>
          </a:p>
          <a:p>
            <a:pPr lvl="2"/>
            <a:r>
              <a:rPr lang="en-US" dirty="0" smtClean="0">
                <a:latin typeface="Courier New"/>
                <a:cs typeface="Courier New"/>
              </a:rPr>
              <a:t>b_int = temp   </a:t>
            </a:r>
            <a:r>
              <a:rPr lang="en-US" dirty="0" smtClean="0"/>
              <a:t># assign temp value to b_int</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dirty="0" smtClean="0"/>
              <a:t>Swap Using Multiple Assignment</a:t>
            </a:r>
            <a:endParaRPr lang="en-US" dirty="0"/>
          </a:p>
        </p:txBody>
      </p:sp>
      <p:pic>
        <p:nvPicPr>
          <p:cNvPr id="2" name="Picture 1" descr="Code has four lines, as follows. Line 1. A underscore I n t comma b underscore I n t equals 2 comma 3. Line 2. Print left parenthesis a underscore I n t comma b underscore right parenthesis hash prints 2 3. Line 3, two paragraphs. A underscore I n t comma b underscore I n t equals b underscore I n t comma a underscore I n t. Line 4. Print left parenthesis a underscore I n t comma b underscore I n t right parenthesis hash prints 3 2."/>
          <p:cNvPicPr>
            <a:picLocks noChangeAspect="1"/>
          </p:cNvPicPr>
          <p:nvPr/>
        </p:nvPicPr>
        <p:blipFill>
          <a:blip r:embed="rId3"/>
          <a:stretch>
            <a:fillRect/>
          </a:stretch>
        </p:blipFill>
        <p:spPr>
          <a:xfrm>
            <a:off x="533400" y="1905000"/>
            <a:ext cx="5143500" cy="2459182"/>
          </a:xfrm>
          <a:prstGeom prst="rect">
            <a:avLst/>
          </a:prstGeom>
        </p:spPr>
      </p:pic>
      <p:sp>
        <p:nvSpPr>
          <p:cNvPr id="86019" name="Content Placeholder 2"/>
          <p:cNvSpPr>
            <a:spLocks noGrp="1" noChangeArrowheads="1"/>
          </p:cNvSpPr>
          <p:nvPr>
            <p:ph type="body" idx="1"/>
          </p:nvPr>
        </p:nvSpPr>
        <p:spPr>
          <a:xfrm>
            <a:off x="457200" y="4495801"/>
            <a:ext cx="8229600" cy="1219199"/>
          </a:xfrm>
        </p:spPr>
        <p:txBody>
          <a:bodyPr/>
          <a:lstStyle/>
          <a:p>
            <a:pPr marL="0" indent="0">
              <a:buNone/>
            </a:pPr>
            <a:r>
              <a:rPr lang="en-US" dirty="0" smtClean="0"/>
              <a:t>remember, evaluate all the values on the </a:t>
            </a:r>
            <a:r>
              <a:rPr lang="en-US" dirty="0" err="1" smtClean="0"/>
              <a:t>rhs</a:t>
            </a:r>
            <a:r>
              <a:rPr lang="en-US" dirty="0" smtClean="0"/>
              <a:t> first, then assign to variables on the lhs</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noChangeArrowheads="1"/>
          </p:cNvSpPr>
          <p:nvPr>
            <p:ph type="title"/>
          </p:nvPr>
        </p:nvSpPr>
        <p:spPr/>
        <p:txBody>
          <a:bodyPr/>
          <a:lstStyle/>
          <a:p>
            <a:r>
              <a:rPr lang="en-US" dirty="0" smtClean="0"/>
              <a:t>Chaining for Assignment</a:t>
            </a:r>
            <a:endParaRPr lang="en-US" dirty="0"/>
          </a:p>
        </p:txBody>
      </p:sp>
      <p:sp>
        <p:nvSpPr>
          <p:cNvPr id="74755" name="Content Placeholder 2"/>
          <p:cNvSpPr>
            <a:spLocks noGrp="1" noChangeArrowheads="1"/>
          </p:cNvSpPr>
          <p:nvPr>
            <p:ph type="body" idx="1"/>
          </p:nvPr>
        </p:nvSpPr>
        <p:spPr>
          <a:xfrm>
            <a:off x="457200" y="1600201"/>
            <a:ext cx="8229600" cy="990600"/>
          </a:xfrm>
        </p:spPr>
        <p:txBody>
          <a:bodyPr/>
          <a:lstStyle/>
          <a:p>
            <a:pPr marL="0" indent="0">
              <a:buNone/>
            </a:pPr>
            <a:r>
              <a:rPr lang="en-US" dirty="0" smtClean="0"/>
              <a:t>Unlike other operations which chain left to right, assignment chains right to left</a:t>
            </a:r>
          </a:p>
        </p:txBody>
      </p:sp>
      <p:pic>
        <p:nvPicPr>
          <p:cNvPr id="2" name="Picture 1" descr="Code has 2 lines, as follows. Line 1. A underscore I n t equals b underscore I n t equals 5. Line 2. Print left parenthesis a underscore I n t comma b underscore I n t right parenthesis hash prints 5 5."/>
          <p:cNvPicPr>
            <a:picLocks noChangeAspect="1"/>
          </p:cNvPicPr>
          <p:nvPr/>
        </p:nvPicPr>
        <p:blipFill>
          <a:blip r:embed="rId3"/>
          <a:stretch>
            <a:fillRect/>
          </a:stretch>
        </p:blipFill>
        <p:spPr>
          <a:xfrm>
            <a:off x="457200" y="2896640"/>
            <a:ext cx="5238750" cy="119495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More Control: Selection</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r>
              <a:rPr lang="en-US" smtClean="0"/>
              <a:t>Compound Statements</a:t>
            </a:r>
            <a:endParaRPr lang="en-US"/>
          </a:p>
        </p:txBody>
      </p:sp>
      <p:sp>
        <p:nvSpPr>
          <p:cNvPr id="68611" name="Content Placeholder 2"/>
          <p:cNvSpPr>
            <a:spLocks noGrp="1" noChangeArrowheads="1"/>
          </p:cNvSpPr>
          <p:nvPr>
            <p:ph type="body" idx="1"/>
          </p:nvPr>
        </p:nvSpPr>
        <p:spPr/>
        <p:txBody>
          <a:bodyPr/>
          <a:lstStyle/>
          <a:p>
            <a:r>
              <a:rPr lang="en-US" dirty="0" smtClean="0">
                <a:solidFill>
                  <a:schemeClr val="tx1"/>
                </a:solidFill>
              </a:rPr>
              <a:t>Compound statements involve a set of statements being used as a group</a:t>
            </a:r>
          </a:p>
          <a:p>
            <a:r>
              <a:rPr lang="en-US" dirty="0" smtClean="0">
                <a:solidFill>
                  <a:schemeClr val="tx1"/>
                </a:solidFill>
              </a:rPr>
              <a:t>Most compound statements have:</a:t>
            </a:r>
          </a:p>
          <a:p>
            <a:pPr lvl="1"/>
            <a:r>
              <a:rPr lang="en-US" dirty="0" smtClean="0">
                <a:solidFill>
                  <a:schemeClr val="tx1"/>
                </a:solidFill>
              </a:rPr>
              <a:t>a header, ending with a </a:t>
            </a:r>
            <a:r>
              <a:rPr lang="en-US" dirty="0" smtClean="0">
                <a:solidFill>
                  <a:schemeClr val="tx1"/>
                </a:solidFill>
                <a:latin typeface="Courier New"/>
                <a:cs typeface="Courier New"/>
              </a:rPr>
              <a:t>:</a:t>
            </a:r>
            <a:r>
              <a:rPr lang="en-US" dirty="0" smtClean="0">
                <a:solidFill>
                  <a:schemeClr val="tx1"/>
                </a:solidFill>
              </a:rPr>
              <a:t> (colon)</a:t>
            </a:r>
          </a:p>
          <a:p>
            <a:pPr lvl="1"/>
            <a:r>
              <a:rPr lang="en-US" dirty="0" smtClean="0">
                <a:solidFill>
                  <a:schemeClr val="tx1"/>
                </a:solidFill>
              </a:rPr>
              <a:t>a suite of statements to be executed</a:t>
            </a:r>
          </a:p>
          <a:p>
            <a:r>
              <a:rPr lang="en-US" dirty="0" smtClean="0">
                <a:solidFill>
                  <a:schemeClr val="tx1"/>
                </a:solidFill>
                <a:latin typeface="Courier New"/>
                <a:cs typeface="Courier New"/>
              </a:rPr>
              <a:t>if, for, while </a:t>
            </a:r>
            <a:r>
              <a:rPr lang="en-US" dirty="0" smtClean="0">
                <a:solidFill>
                  <a:schemeClr val="tx1"/>
                </a:solidFill>
              </a:rPr>
              <a:t>are examples of compound statements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Format, Suites</a:t>
            </a:r>
            <a:endParaRPr lang="en-US" dirty="0"/>
          </a:p>
        </p:txBody>
      </p:sp>
      <p:pic>
        <p:nvPicPr>
          <p:cNvPr id="5" name="Picture 2" descr="A flow chart has the interaction of lines of code. Code has 4 lines as follows. Line 1. Key expression colon. Line 2, indented once. Statement. Line 3, indented once. Statement. Line 4, indented once. Statement. The flowchart shows line 1 to contain keyword for optional expression. The colon has function to end all headers. The statement lines become quote suite quote of statements.  Indented under the keyword offsets the keyword search."/>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0925" y="1752600"/>
            <a:ext cx="7042150" cy="4130675"/>
          </a:xfrm>
        </p:spPr>
      </p:pic>
    </p:spTree>
    <p:extLst>
      <p:ext uri="{BB962C8B-B14F-4D97-AF65-F5344CB8AC3E}">
        <p14:creationId xmlns:p14="http://schemas.microsoft.com/office/powerpoint/2010/main" val="4212785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Seen 2 Forms of Selection</a:t>
            </a:r>
            <a:endParaRPr lang="en-US" dirty="0"/>
          </a:p>
        </p:txBody>
      </p:sp>
      <p:pic>
        <p:nvPicPr>
          <p:cNvPr id="5" name="Picture 2" descr="Code has 6 lines, as follows. Line 1. If Boolean expression colon. Line 2, indented once. Suite. Line 3, two paragraphs. If Boolean expression colon. Line 4, indented once. Suite. Line 5. Else colon. Line 6, indented once. Suite. "/>
          <p:cNvPicPr>
            <a:picLocks noChangeAspect="1"/>
          </p:cNvPicPr>
          <p:nvPr/>
        </p:nvPicPr>
        <p:blipFill>
          <a:blip r:embed="rId2"/>
          <a:stretch>
            <a:fillRect/>
          </a:stretch>
        </p:blipFill>
        <p:spPr>
          <a:xfrm>
            <a:off x="533400" y="1766455"/>
            <a:ext cx="4312227" cy="39485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noChangeArrowheads="1"/>
          </p:cNvSpPr>
          <p:nvPr>
            <p:ph type="title"/>
          </p:nvPr>
        </p:nvSpPr>
        <p:spPr>
          <a:prstGeom prst="rect">
            <a:avLst/>
          </a:prstGeom>
        </p:spPr>
        <p:txBody>
          <a:bodyPr/>
          <a:lstStyle/>
          <a:p>
            <a:r>
              <a:rPr lang="en-US" dirty="0" smtClean="0"/>
              <a:t>Python Selection, Round 3</a:t>
            </a:r>
            <a:endParaRPr lang="en-US" dirty="0"/>
          </a:p>
        </p:txBody>
      </p:sp>
      <p:pic>
        <p:nvPicPr>
          <p:cNvPr id="2" name="Picture 1" descr="Code has seven lines, as follows. Line 1. If Boolean expression 1 colon. Line 2, indented twice. Suite 1. Line 3. Elif Boolean expression 2 colon. Line 4, indented twice. Suite 2. Line 5. Left parenthesis as many elif’s as you want right parenthesis. Line 6. Else colon. Line 7, indented twice. Suite underscore last."/>
          <p:cNvPicPr>
            <a:picLocks noChangeAspect="1"/>
          </p:cNvPicPr>
          <p:nvPr/>
        </p:nvPicPr>
        <p:blipFill>
          <a:blip r:embed="rId2"/>
          <a:stretch>
            <a:fillRect/>
          </a:stretch>
        </p:blipFill>
        <p:spPr>
          <a:xfrm>
            <a:off x="685800" y="1828800"/>
            <a:ext cx="4970318" cy="39052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r>
              <a:rPr lang="en-US" smtClean="0"/>
              <a:t>Python if statement</a:t>
            </a:r>
            <a:endParaRPr lang="en-US" dirty="0"/>
          </a:p>
        </p:txBody>
      </p:sp>
      <p:pic>
        <p:nvPicPr>
          <p:cNvPr id="4" name="Picture 3" descr="A line of code reads, If boolean expression colon.  Next line, indented once, sui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62221"/>
            <a:ext cx="4909888" cy="1209579"/>
          </a:xfrm>
          <a:prstGeom prst="rect">
            <a:avLst/>
          </a:prstGeom>
        </p:spPr>
      </p:pic>
      <p:sp>
        <p:nvSpPr>
          <p:cNvPr id="70659" name="Content Placeholder 2"/>
          <p:cNvSpPr>
            <a:spLocks noGrp="1" noChangeArrowheads="1"/>
          </p:cNvSpPr>
          <p:nvPr>
            <p:ph type="body" idx="1"/>
          </p:nvPr>
        </p:nvSpPr>
        <p:spPr>
          <a:xfrm>
            <a:off x="457200" y="2819400"/>
            <a:ext cx="8229600" cy="1295400"/>
          </a:xfrm>
        </p:spPr>
        <p:txBody>
          <a:bodyPr/>
          <a:lstStyle/>
          <a:p>
            <a:r>
              <a:rPr lang="en-US" dirty="0" smtClean="0">
                <a:solidFill>
                  <a:schemeClr val="tx1"/>
                </a:solidFill>
              </a:rPr>
              <a:t>evaluate the boolean (</a:t>
            </a:r>
            <a:r>
              <a:rPr lang="en-US" dirty="0" smtClean="0">
                <a:solidFill>
                  <a:schemeClr val="tx1"/>
                </a:solidFill>
                <a:latin typeface="Courier New"/>
                <a:cs typeface="Courier New"/>
              </a:rPr>
              <a:t>True</a:t>
            </a:r>
            <a:r>
              <a:rPr lang="en-US" dirty="0" smtClean="0">
                <a:solidFill>
                  <a:schemeClr val="tx1"/>
                </a:solidFill>
              </a:rPr>
              <a:t> or </a:t>
            </a:r>
            <a:r>
              <a:rPr lang="en-US" dirty="0" smtClean="0">
                <a:solidFill>
                  <a:schemeClr val="tx1"/>
                </a:solidFill>
                <a:latin typeface="Courier New"/>
                <a:cs typeface="Courier New"/>
              </a:rPr>
              <a:t>False</a:t>
            </a:r>
            <a:r>
              <a:rPr lang="en-US" dirty="0" smtClean="0">
                <a:solidFill>
                  <a:schemeClr val="tx1"/>
                </a:solidFill>
              </a:rPr>
              <a:t>)</a:t>
            </a:r>
          </a:p>
          <a:p>
            <a:r>
              <a:rPr lang="en-US" dirty="0" smtClean="0">
                <a:solidFill>
                  <a:schemeClr val="tx1"/>
                </a:solidFill>
              </a:rPr>
              <a:t>if </a:t>
            </a:r>
            <a:r>
              <a:rPr lang="en-US" dirty="0" smtClean="0">
                <a:solidFill>
                  <a:schemeClr val="tx1"/>
                </a:solidFill>
                <a:latin typeface="Courier New"/>
                <a:cs typeface="Courier New"/>
              </a:rPr>
              <a:t>True</a:t>
            </a:r>
            <a:r>
              <a:rPr lang="en-US" dirty="0" smtClean="0">
                <a:solidFill>
                  <a:schemeClr val="tx1"/>
                </a:solidFill>
              </a:rPr>
              <a:t>, execute all statements in the suite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r>
              <a:rPr lang="en-US" dirty="0" smtClean="0"/>
              <a:t>if, elif, else, The </a:t>
            </a:r>
            <a:r>
              <a:rPr lang="en-US" dirty="0"/>
              <a:t>P</a:t>
            </a:r>
            <a:r>
              <a:rPr lang="en-US" dirty="0" smtClean="0"/>
              <a:t>rocess</a:t>
            </a:r>
            <a:endParaRPr lang="en-US" dirty="0"/>
          </a:p>
        </p:txBody>
      </p:sp>
      <p:sp>
        <p:nvSpPr>
          <p:cNvPr id="77827" name="Content Placeholder 2"/>
          <p:cNvSpPr>
            <a:spLocks noGrp="1" noChangeArrowheads="1"/>
          </p:cNvSpPr>
          <p:nvPr>
            <p:ph type="body" idx="1"/>
          </p:nvPr>
        </p:nvSpPr>
        <p:spPr/>
        <p:txBody>
          <a:bodyPr/>
          <a:lstStyle/>
          <a:p>
            <a:r>
              <a:rPr lang="en-US" dirty="0" smtClean="0">
                <a:solidFill>
                  <a:schemeClr val="tx1"/>
                </a:solidFill>
              </a:rPr>
              <a:t>Evaluate boolean expressions until:</a:t>
            </a:r>
          </a:p>
          <a:p>
            <a:pPr lvl="1"/>
            <a:r>
              <a:rPr lang="en-US" dirty="0" smtClean="0">
                <a:solidFill>
                  <a:schemeClr val="tx1"/>
                </a:solidFill>
              </a:rPr>
              <a:t>The boolean expression returns </a:t>
            </a:r>
            <a:r>
              <a:rPr lang="en-US" dirty="0" smtClean="0">
                <a:solidFill>
                  <a:schemeClr val="tx1"/>
                </a:solidFill>
                <a:latin typeface="Courier New"/>
                <a:cs typeface="Courier New"/>
              </a:rPr>
              <a:t>true</a:t>
            </a:r>
          </a:p>
          <a:p>
            <a:pPr lvl="1"/>
            <a:r>
              <a:rPr lang="en-US" dirty="0" smtClean="0">
                <a:solidFill>
                  <a:schemeClr val="tx1"/>
                </a:solidFill>
              </a:rPr>
              <a:t>None of the boolean expressions return </a:t>
            </a:r>
            <a:r>
              <a:rPr lang="en-US" dirty="0" smtClean="0">
                <a:solidFill>
                  <a:schemeClr val="tx1"/>
                </a:solidFill>
                <a:latin typeface="Courier New"/>
                <a:cs typeface="Courier New"/>
              </a:rPr>
              <a:t>true</a:t>
            </a:r>
          </a:p>
          <a:p>
            <a:r>
              <a:rPr lang="en-US" dirty="0" smtClean="0">
                <a:solidFill>
                  <a:schemeClr val="tx1"/>
                </a:solidFill>
              </a:rPr>
              <a:t>If a boolean returns </a:t>
            </a:r>
            <a:r>
              <a:rPr lang="en-US" dirty="0" smtClean="0">
                <a:solidFill>
                  <a:schemeClr val="tx1"/>
                </a:solidFill>
                <a:latin typeface="Courier New"/>
                <a:cs typeface="Courier New"/>
              </a:rPr>
              <a:t>true</a:t>
            </a:r>
            <a:r>
              <a:rPr lang="en-US" dirty="0" smtClean="0">
                <a:solidFill>
                  <a:schemeClr val="tx1"/>
                </a:solidFill>
              </a:rPr>
              <a:t>, run the corresponding suite. Skip the rest of the </a:t>
            </a:r>
            <a:r>
              <a:rPr lang="en-US" dirty="0" smtClean="0">
                <a:solidFill>
                  <a:schemeClr val="tx1"/>
                </a:solidFill>
                <a:latin typeface="Courier New"/>
                <a:cs typeface="Courier New"/>
              </a:rPr>
              <a:t>if</a:t>
            </a:r>
          </a:p>
          <a:p>
            <a:r>
              <a:rPr lang="en-US" dirty="0" smtClean="0">
                <a:solidFill>
                  <a:schemeClr val="tx1"/>
                </a:solidFill>
              </a:rPr>
              <a:t>If no boolean returns </a:t>
            </a:r>
            <a:r>
              <a:rPr lang="en-US" dirty="0" smtClean="0">
                <a:solidFill>
                  <a:schemeClr val="tx1"/>
                </a:solidFill>
                <a:latin typeface="Courier New"/>
                <a:cs typeface="Courier New"/>
              </a:rPr>
              <a:t>true</a:t>
            </a:r>
            <a:r>
              <a:rPr lang="en-US" dirty="0" smtClean="0">
                <a:solidFill>
                  <a:schemeClr val="tx1"/>
                </a:solidFill>
              </a:rPr>
              <a:t>, run the </a:t>
            </a:r>
            <a:r>
              <a:rPr lang="en-US" dirty="0" smtClean="0">
                <a:solidFill>
                  <a:schemeClr val="tx1"/>
                </a:solidFill>
                <a:latin typeface="Courier New"/>
                <a:cs typeface="Courier New"/>
              </a:rPr>
              <a:t>else</a:t>
            </a:r>
            <a:r>
              <a:rPr lang="en-US" dirty="0" smtClean="0">
                <a:solidFill>
                  <a:schemeClr val="tx1"/>
                </a:solidFill>
              </a:rPr>
              <a:t> suite, the default suite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 Listing </a:t>
            </a:r>
            <a:r>
              <a:rPr lang="en-US" dirty="0" smtClean="0"/>
              <a:t>2.16 : Using elif</a:t>
            </a:r>
            <a:endParaRPr lang="en-US" dirty="0"/>
          </a:p>
        </p:txBody>
      </p:sp>
      <p:pic>
        <p:nvPicPr>
          <p:cNvPr id="7" name="Picture 3" descr="Code has 11 lines, as follows. Line 1. Percent underscore float equals float left parenthesis input left parenthesis double quote what is your percentage question mark double quote right parenthesis right parenthesis. Line 2, two paragraphs. If 90 less than equals percent underscore float less than 100 colon. Line 3, indented once. Print left parenthesis double quote you received an A double quote right parenthesis. Line 4. Elif 80 less than equals percent underscore float less than 90 colon. Line 5, indented once. Print left parenthesis double quote you received a B double quote right parenthesis. Line 6. Elif 70 less than equals percent underscore float less than 80 colon. Line 7, indented once. Print left parenthesis double quote you received a double quote right parenthesis. Line 8. Elif 60 less than equals percent underscore float less than 70 colon. Line 9, indented once. Print left parenthesis double quote you received a D double quote right parenthesis. Line 10. Else colon. Line 11, indented once. Print left parenthesis double quote oops comma not good double quote right parenthesis."/>
          <p:cNvPicPr>
            <a:picLocks noGrp="1" noChangeAspect="1"/>
          </p:cNvPicPr>
          <p:nvPr>
            <p:ph sz="quarter" idx="4294967295"/>
          </p:nvPr>
        </p:nvPicPr>
        <p:blipFill>
          <a:blip r:embed="rId2"/>
          <a:stretch>
            <a:fillRect/>
          </a:stretch>
        </p:blipFill>
        <p:spPr>
          <a:xfrm>
            <a:off x="533400" y="1790700"/>
            <a:ext cx="8001000" cy="3924300"/>
          </a:xfrm>
        </p:spPr>
      </p:pic>
      <p:sp>
        <p:nvSpPr>
          <p:cNvPr id="6" name="Text Placeholder 2"/>
          <p:cNvSpPr>
            <a:spLocks noGrp="1"/>
          </p:cNvSpPr>
          <p:nvPr>
            <p:ph type="body" idx="1"/>
          </p:nvPr>
        </p:nvSpPr>
        <p:spPr>
          <a:xfrm>
            <a:off x="457200" y="5715000"/>
            <a:ext cx="8229600" cy="533400"/>
          </a:xfrm>
        </p:spPr>
        <p:txBody>
          <a:bodyPr/>
          <a:lstStyle/>
          <a:p>
            <a:pPr marL="0" indent="0">
              <a:buNone/>
            </a:pPr>
            <a:r>
              <a:rPr lang="en-US" dirty="0">
                <a:solidFill>
                  <a:srgbClr val="000000"/>
                </a:solidFill>
              </a:rPr>
              <a:t>What happens if </a:t>
            </a:r>
            <a:r>
              <a:rPr lang="en-US" dirty="0">
                <a:solidFill>
                  <a:srgbClr val="000000"/>
                </a:solidFill>
                <a:latin typeface="Courier New"/>
                <a:cs typeface="Courier New"/>
              </a:rPr>
              <a:t>elif</a:t>
            </a:r>
            <a:r>
              <a:rPr lang="en-US" dirty="0">
                <a:solidFill>
                  <a:srgbClr val="000000"/>
                </a:solidFill>
              </a:rPr>
              <a:t> are replaced by </a:t>
            </a:r>
            <a:r>
              <a:rPr lang="en-US" dirty="0">
                <a:solidFill>
                  <a:srgbClr val="000000"/>
                </a:solidFill>
                <a:latin typeface="Courier New"/>
                <a:cs typeface="Courier New"/>
              </a:rPr>
              <a:t>if</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2848040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2.19 : Updated </a:t>
            </a:r>
            <a:r>
              <a:rPr lang="en-US" dirty="0"/>
              <a:t>Perfect Number </a:t>
            </a:r>
            <a:r>
              <a:rPr lang="en-US" dirty="0" smtClean="0"/>
              <a:t>classification</a:t>
            </a:r>
            <a:endParaRPr lang="en-US" dirty="0"/>
          </a:p>
        </p:txBody>
      </p:sp>
      <p:pic>
        <p:nvPicPr>
          <p:cNvPr id="6" name="Picture 2" descr="Code has eight lines, as follows. Line 1. Hash classify the number based on its divisor sum. Line 2. If number equals equals sum underscore of underscore divisors colon. Line 3, indented once. Print left parenthesis number comma double quote is perfect double quote right parenthesis. Line 4. Elif number less than sum underscore of underscore divisors colon. Line 5, indented once. Print left parenthesis comma double quote is abundant double quote right parenthesis. Line 6. Else colon. Line 7, indented once. Print left parenthesis number comma double quote is deficient double quote right parenthesis. Line 8. Number plus equals 1."/>
          <p:cNvPicPr>
            <a:picLocks noGrp="1" noChangeAspect="1"/>
          </p:cNvPicPr>
          <p:nvPr>
            <p:ph sz="quarter" idx="4294967295"/>
          </p:nvPr>
        </p:nvPicPr>
        <p:blipFill rotWithShape="1">
          <a:blip r:embed="rId2"/>
          <a:srcRect b="3572"/>
          <a:stretch/>
        </p:blipFill>
        <p:spPr>
          <a:xfrm>
            <a:off x="800100" y="1905000"/>
            <a:ext cx="7543800" cy="34290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Control: Repetition</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Developing a </a:t>
            </a:r>
            <a:r>
              <a:rPr lang="en-US" dirty="0"/>
              <a:t>W</a:t>
            </a:r>
            <a:r>
              <a:rPr lang="en-US" dirty="0" smtClean="0"/>
              <a:t>hile Loop</a:t>
            </a:r>
            <a:endParaRPr lang="en-US" dirty="0"/>
          </a:p>
        </p:txBody>
      </p:sp>
      <p:sp>
        <p:nvSpPr>
          <p:cNvPr id="5" name="Content Placeholder 4"/>
          <p:cNvSpPr>
            <a:spLocks noGrp="1"/>
          </p:cNvSpPr>
          <p:nvPr>
            <p:ph type="body" idx="1"/>
          </p:nvPr>
        </p:nvSpPr>
        <p:spPr/>
        <p:txBody>
          <a:bodyPr/>
          <a:lstStyle/>
          <a:p>
            <a:pPr marL="0" indent="0">
              <a:buNone/>
            </a:pPr>
            <a:r>
              <a:rPr lang="en-US" dirty="0" smtClean="0"/>
              <a:t>Working with the </a:t>
            </a:r>
            <a:r>
              <a:rPr lang="en-US" b="1" dirty="0" smtClean="0"/>
              <a:t>loop control variable</a:t>
            </a:r>
            <a:r>
              <a:rPr lang="en-US" dirty="0" smtClean="0"/>
              <a:t>:</a:t>
            </a:r>
          </a:p>
          <a:p>
            <a:r>
              <a:rPr lang="en-US" dirty="0" smtClean="0"/>
              <a:t>Initialize the variable, typically outside of the loop and before the loop begins.</a:t>
            </a:r>
          </a:p>
          <a:p>
            <a:r>
              <a:rPr lang="en-US" dirty="0" smtClean="0"/>
              <a:t>The condition statement of the while loop involves a Boolean using the variable.</a:t>
            </a:r>
          </a:p>
          <a:p>
            <a:r>
              <a:rPr lang="en-US" dirty="0" smtClean="0"/>
              <a:t>Modify the value of the control variable during the course of the loop</a:t>
            </a:r>
            <a:endParaRPr lang="en-US" dirty="0"/>
          </a:p>
        </p:txBody>
      </p:sp>
    </p:spTree>
    <p:extLst>
      <p:ext uri="{BB962C8B-B14F-4D97-AF65-F5344CB8AC3E}">
        <p14:creationId xmlns:p14="http://schemas.microsoft.com/office/powerpoint/2010/main" val="2432568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type="body" idx="1"/>
          </p:nvPr>
        </p:nvSpPr>
        <p:spPr/>
        <p:txBody>
          <a:bodyPr/>
          <a:lstStyle/>
          <a:p>
            <a:pPr marL="0" indent="0">
              <a:buNone/>
            </a:pPr>
            <a:r>
              <a:rPr lang="en-US" dirty="0" smtClean="0"/>
              <a:t>Loop never starts:</a:t>
            </a:r>
          </a:p>
          <a:p>
            <a:r>
              <a:rPr lang="en-US" dirty="0"/>
              <a:t>T</a:t>
            </a:r>
            <a:r>
              <a:rPr lang="en-US" dirty="0" smtClean="0"/>
              <a:t>he control variable is not initialized as you thought (or perhaps you don</a:t>
            </a:r>
            <a:r>
              <a:rPr lang="fr-FR" dirty="0" smtClean="0"/>
              <a:t>'</a:t>
            </a:r>
            <a:r>
              <a:rPr lang="en-US" dirty="0" smtClean="0"/>
              <a:t>t always want it to start)</a:t>
            </a:r>
          </a:p>
          <a:p>
            <a:pPr marL="0" indent="0">
              <a:buNone/>
            </a:pPr>
            <a:r>
              <a:rPr lang="en-US" dirty="0" smtClean="0"/>
              <a:t>Loop never ends:</a:t>
            </a:r>
          </a:p>
          <a:p>
            <a:r>
              <a:rPr lang="en-US" dirty="0"/>
              <a:t>T</a:t>
            </a:r>
            <a:r>
              <a:rPr lang="en-US" dirty="0" smtClean="0"/>
              <a:t>he control variable is not modified during the loop (or not modified in a way to make the Boolean come out </a:t>
            </a:r>
            <a:r>
              <a:rPr lang="en-US" dirty="0" smtClean="0">
                <a:latin typeface="Courier New"/>
                <a:cs typeface="Courier New"/>
              </a:rPr>
              <a:t>False</a:t>
            </a:r>
            <a:r>
              <a:rPr lang="en-US" dirty="0" smtClean="0"/>
              <a:t>)</a:t>
            </a:r>
            <a:endParaRPr lang="en-US" dirty="0"/>
          </a:p>
        </p:txBody>
      </p:sp>
    </p:spTree>
    <p:extLst>
      <p:ext uri="{BB962C8B-B14F-4D97-AF65-F5344CB8AC3E}">
        <p14:creationId xmlns:p14="http://schemas.microsoft.com/office/powerpoint/2010/main" val="690619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eaLnBrk="1" hangingPunct="1"/>
            <a:r>
              <a:rPr lang="en-US" dirty="0" smtClean="0">
                <a:ea typeface="ＭＳ Ｐゴシック" pitchFamily="-109" charset="-128"/>
                <a:cs typeface="ＭＳ Ｐゴシック" pitchFamily="-109" charset="-128"/>
              </a:rPr>
              <a:t>While Loop, Round Two</a:t>
            </a:r>
            <a:endParaRPr lang="en-US" dirty="0">
              <a:ea typeface="ＭＳ Ｐゴシック" pitchFamily="-109" charset="-128"/>
              <a:cs typeface="ＭＳ Ｐゴシック" pitchFamily="-109" charset="-128"/>
            </a:endParaRPr>
          </a:p>
        </p:txBody>
      </p:sp>
      <p:sp>
        <p:nvSpPr>
          <p:cNvPr id="39939" name="Content Placeholder 2"/>
          <p:cNvSpPr>
            <a:spLocks noGrp="1" noChangeArrowheads="1"/>
          </p:cNvSpPr>
          <p:nvPr>
            <p:ph type="body" idx="1"/>
          </p:nvPr>
        </p:nvSpPr>
        <p:spPr/>
        <p:txBody>
          <a:bodyPr/>
          <a:lstStyle/>
          <a:p>
            <a:pPr eaLnBrk="1" hangingPunct="1"/>
            <a:r>
              <a:rPr lang="en-US" dirty="0">
                <a:ea typeface="ＭＳ Ｐゴシック" pitchFamily="-109" charset="-128"/>
                <a:cs typeface="ＭＳ Ｐゴシック" pitchFamily="-109" charset="-128"/>
              </a:rPr>
              <a:t>while loop, oddly, can have an associated </a:t>
            </a:r>
            <a:r>
              <a:rPr lang="en-US" dirty="0">
                <a:latin typeface="Courier New"/>
                <a:ea typeface="ＭＳ Ｐゴシック" pitchFamily="-109" charset="-128"/>
                <a:cs typeface="Courier New"/>
              </a:rPr>
              <a:t>else</a:t>
            </a:r>
            <a:r>
              <a:rPr lang="en-US" dirty="0">
                <a:ea typeface="ＭＳ Ｐゴシック" pitchFamily="-109" charset="-128"/>
                <a:cs typeface="ＭＳ Ｐゴシック" pitchFamily="-109" charset="-128"/>
              </a:rPr>
              <a:t> </a:t>
            </a:r>
            <a:r>
              <a:rPr lang="en-US" dirty="0" smtClean="0">
                <a:ea typeface="ＭＳ Ｐゴシック" pitchFamily="-109" charset="-128"/>
                <a:cs typeface="ＭＳ Ｐゴシック" pitchFamily="-109" charset="-128"/>
              </a:rPr>
              <a:t>suite</a:t>
            </a:r>
            <a:endParaRPr lang="en-US" dirty="0">
              <a:ea typeface="ＭＳ Ｐゴシック" pitchFamily="-109" charset="-128"/>
              <a:cs typeface="ＭＳ Ｐゴシック" pitchFamily="-109" charset="-128"/>
            </a:endParaRPr>
          </a:p>
          <a:p>
            <a:pPr eaLnBrk="1" hangingPunct="1"/>
            <a:r>
              <a:rPr lang="en-US" dirty="0">
                <a:latin typeface="Courier New"/>
                <a:ea typeface="ＭＳ Ｐゴシック" pitchFamily="-109" charset="-128"/>
                <a:cs typeface="Courier New"/>
              </a:rPr>
              <a:t>else</a:t>
            </a:r>
            <a:r>
              <a:rPr lang="en-US" dirty="0">
                <a:ea typeface="ＭＳ Ｐゴシック" pitchFamily="-109" charset="-128"/>
                <a:cs typeface="ＭＳ Ｐゴシック" pitchFamily="-109" charset="-128"/>
              </a:rPr>
              <a:t> </a:t>
            </a:r>
            <a:r>
              <a:rPr lang="en-US" dirty="0" smtClean="0">
                <a:ea typeface="ＭＳ Ｐゴシック" pitchFamily="-109" charset="-128"/>
                <a:cs typeface="ＭＳ Ｐゴシック" pitchFamily="-109" charset="-128"/>
              </a:rPr>
              <a:t>suite is </a:t>
            </a:r>
            <a:r>
              <a:rPr lang="en-US" dirty="0">
                <a:ea typeface="ＭＳ Ｐゴシック" pitchFamily="-109" charset="-128"/>
                <a:cs typeface="ＭＳ Ｐゴシック" pitchFamily="-109" charset="-128"/>
              </a:rPr>
              <a:t>executed when the loop finishes under normal conditions</a:t>
            </a:r>
          </a:p>
          <a:p>
            <a:pPr lvl="1" eaLnBrk="1" hangingPunct="1"/>
            <a:r>
              <a:rPr lang="en-US" dirty="0"/>
              <a:t>B</a:t>
            </a:r>
            <a:r>
              <a:rPr lang="en-US" dirty="0" smtClean="0"/>
              <a:t>asically </a:t>
            </a:r>
            <a:r>
              <a:rPr lang="en-US" dirty="0"/>
              <a:t>the last thing the loop does as it exits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while With else </a:t>
            </a:r>
            <a:r>
              <a:rPr lang="en-US" sz="2000" b="0" dirty="0"/>
              <a:t>(1 of 2)</a:t>
            </a:r>
            <a:endParaRPr lang="en-US" dirty="0">
              <a:ea typeface="ＭＳ Ｐゴシック" pitchFamily="-109" charset="-128"/>
              <a:cs typeface="ＭＳ Ｐゴシック" pitchFamily="-109" charset="-128"/>
            </a:endParaRPr>
          </a:p>
        </p:txBody>
      </p:sp>
      <p:pic>
        <p:nvPicPr>
          <p:cNvPr id="2" name="Picture 1" descr="Code has 7 lines, as follows. Line 1. While Boolean expression colon. Line 2, indented once. Suite. Line 3, indented once. Suite. Line 4. Else colon. Line 5, indented once. Suite. Line 6, indented once. Suite. Line 7. Rest of the program."/>
          <p:cNvPicPr>
            <a:picLocks noChangeAspect="1"/>
          </p:cNvPicPr>
          <p:nvPr/>
        </p:nvPicPr>
        <p:blipFill>
          <a:blip r:embed="rId2"/>
          <a:stretch>
            <a:fillRect/>
          </a:stretch>
        </p:blipFill>
        <p:spPr>
          <a:xfrm>
            <a:off x="685800" y="1872096"/>
            <a:ext cx="4814455" cy="391390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109" charset="-128"/>
                <a:cs typeface="ＭＳ Ｐゴシック" pitchFamily="-109" charset="-128"/>
              </a:rPr>
              <a:t>while </a:t>
            </a:r>
            <a:r>
              <a:rPr lang="en-US" dirty="0" smtClean="0">
                <a:ea typeface="ＭＳ Ｐゴシック" pitchFamily="-109" charset="-128"/>
                <a:cs typeface="ＭＳ Ｐゴシック" pitchFamily="-109" charset="-128"/>
              </a:rPr>
              <a:t>With else </a:t>
            </a:r>
            <a:r>
              <a:rPr lang="en-US" sz="2000" b="0" dirty="0" smtClean="0"/>
              <a:t>(2 </a:t>
            </a:r>
            <a:r>
              <a:rPr lang="en-US" sz="2000" b="0" dirty="0"/>
              <a:t>of 2)</a:t>
            </a:r>
            <a:endParaRPr lang="en-US" dirty="0"/>
          </a:p>
        </p:txBody>
      </p:sp>
      <p:pic>
        <p:nvPicPr>
          <p:cNvPr id="3" name="Picture 1" descr="A flow chart has a while else approach to Boolean expression. A decision made from Boolean expression answers true or false. If true, the process continues to python statements repeated until Suite loops back to expression. If false, the process continues to python statements of else suite and ends on python statement."/>
          <p:cNvPicPr>
            <a:picLocks noGrp="1" noChangeAspect="1"/>
          </p:cNvPicPr>
          <p:nvPr>
            <p:ph sz="quarter" idx="4294967295"/>
          </p:nvPr>
        </p:nvPicPr>
        <p:blipFill>
          <a:blip r:embed="rId2"/>
          <a:stretch>
            <a:fillRect/>
          </a:stretch>
        </p:blipFill>
        <p:spPr>
          <a:xfrm>
            <a:off x="1676399" y="1516684"/>
            <a:ext cx="5390613" cy="4673804"/>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Break Statement</a:t>
            </a:r>
            <a:endParaRPr lang="en-US" dirty="0"/>
          </a:p>
        </p:txBody>
      </p:sp>
      <p:sp>
        <p:nvSpPr>
          <p:cNvPr id="4" name="Content Placeholder 3"/>
          <p:cNvSpPr>
            <a:spLocks noGrp="1"/>
          </p:cNvSpPr>
          <p:nvPr>
            <p:ph type="body" idx="1"/>
          </p:nvPr>
        </p:nvSpPr>
        <p:spPr/>
        <p:txBody>
          <a:bodyPr/>
          <a:lstStyle/>
          <a:p>
            <a:r>
              <a:rPr lang="en-US" dirty="0" smtClean="0">
                <a:solidFill>
                  <a:schemeClr val="tx1"/>
                </a:solidFill>
              </a:rPr>
              <a:t>A </a:t>
            </a:r>
            <a:r>
              <a:rPr lang="en-US" dirty="0" smtClean="0">
                <a:solidFill>
                  <a:schemeClr val="tx1"/>
                </a:solidFill>
                <a:latin typeface="Courier New"/>
                <a:cs typeface="Courier New"/>
              </a:rPr>
              <a:t>break</a:t>
            </a:r>
            <a:r>
              <a:rPr lang="en-US" dirty="0" smtClean="0">
                <a:solidFill>
                  <a:schemeClr val="tx1"/>
                </a:solidFill>
              </a:rPr>
              <a:t> statement in a loop, if executed, exits the loop</a:t>
            </a:r>
          </a:p>
          <a:p>
            <a:r>
              <a:rPr lang="en-US" dirty="0" smtClean="0">
                <a:solidFill>
                  <a:schemeClr val="tx1"/>
                </a:solidFill>
              </a:rPr>
              <a:t>It exists immediately, skipping whatever remains of the loop as well as the else statement (if it exists) of the loop</a:t>
            </a:r>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noChangeArrowheads="1"/>
          </p:cNvSpPr>
          <p:nvPr>
            <p:ph type="title"/>
          </p:nvPr>
        </p:nvSpPr>
        <p:spPr/>
        <p:txBody>
          <a:bodyPr/>
          <a:lstStyle/>
          <a:p>
            <a:r>
              <a:rPr lang="en-US" dirty="0" smtClean="0"/>
              <a:t>Warning about </a:t>
            </a:r>
            <a:r>
              <a:rPr lang="en-US" dirty="0"/>
              <a:t>I</a:t>
            </a:r>
            <a:r>
              <a:rPr lang="en-US" dirty="0" smtClean="0"/>
              <a:t>ndentation</a:t>
            </a:r>
            <a:endParaRPr lang="en-US" dirty="0"/>
          </a:p>
        </p:txBody>
      </p:sp>
      <p:sp>
        <p:nvSpPr>
          <p:cNvPr id="73731" name="Content Placeholder 2"/>
          <p:cNvSpPr>
            <a:spLocks noGrp="1" noChangeArrowheads="1"/>
          </p:cNvSpPr>
          <p:nvPr>
            <p:ph type="body" idx="1"/>
          </p:nvPr>
        </p:nvSpPr>
        <p:spPr/>
        <p:txBody>
          <a:bodyPr/>
          <a:lstStyle/>
          <a:p>
            <a:r>
              <a:rPr lang="en-US" dirty="0" smtClean="0"/>
              <a:t>Elements of the suite must all be indented the same number of spaces/tabs</a:t>
            </a:r>
          </a:p>
          <a:p>
            <a:r>
              <a:rPr lang="en-US" dirty="0" smtClean="0"/>
              <a:t>Python only recognizes suites when they are indented the same distance</a:t>
            </a:r>
            <a:r>
              <a:rPr lang="en-US" dirty="0"/>
              <a:t> </a:t>
            </a:r>
            <a:r>
              <a:rPr lang="en-US" dirty="0" smtClean="0"/>
              <a:t>(</a:t>
            </a:r>
            <a:r>
              <a:rPr lang="en-US" b="1" dirty="0" smtClean="0"/>
              <a:t>standard is 4 spaces</a:t>
            </a:r>
            <a:r>
              <a:rPr lang="en-US" dirty="0" smtClean="0"/>
              <a:t>)</a:t>
            </a:r>
          </a:p>
          <a:p>
            <a:r>
              <a:rPr lang="en-US" dirty="0" smtClean="0"/>
              <a:t>You must be careful to get the indentation right to get suites right.</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2.20 : Loop</a:t>
            </a:r>
            <a:r>
              <a:rPr lang="en-US" dirty="0"/>
              <a:t>, Hi Lo </a:t>
            </a:r>
            <a:r>
              <a:rPr lang="en-US" dirty="0" smtClean="0"/>
              <a:t>Game</a:t>
            </a:r>
            <a:endParaRPr lang="en-US" dirty="0"/>
          </a:p>
        </p:txBody>
      </p:sp>
      <p:pic>
        <p:nvPicPr>
          <p:cNvPr id="5" name="Picture 2" descr="A continuation of code has 18 lines. The continuation code reads as follows. Line 1. 14 hash get an initial guess. Line 2. 15 guess underscore s t r equals input left parentheses double quote Guess a number colon double quote right parentheses. Line 3. 16 Guess equals I n t left parentheses guess underscore s t r right parentheses. Hash convert string to number. Line 4. 17. Line 5. 18 hash while guess is range comma keep asking. Line 6. 19 while 0 less than equals guess less than equals 100 colon. Line 7, indented once. 20 if guess greater than number colon. Line 8, indented twice. 21 print left parentheses double quote Guessed Too High period double quote right parentheses. Line 9, indented once. 22 e l I f guess less than number colon. Line 10, indented twice. 23 print left parentheses double quote Guessed too low period double quote right parentheses. Line 11, indented once. 24 else colon. Hash correct guess comma exit with break. Line 12, indented twice. 25 print left parentheses double quote You guessed it period the number was colon double quote comma number right parentheses. Line 13, indented twice. 26 break. Line 14, indented once. 27 hash keep going comma get the next guess. Line 15, indented once. 28 guess underscore s t r equals input left parentheses double quote guess a number colon double quote right parentheses. Line 16, indented once. 29 guess equals I n t left parentheses guess underscore s t r right parentheses. Line 17. 30 else colon. Line 18, indented once. 31 print left parentheses double quote You quit early comma the number was colon double quote comma number right parentheses. "/>
          <p:cNvPicPr>
            <a:picLocks noGrp="1" noChangeAspect="1"/>
          </p:cNvPicPr>
          <p:nvPr>
            <p:ph sz="quarter" idx="4294967295"/>
          </p:nvPr>
        </p:nvPicPr>
        <p:blipFill rotWithShape="1">
          <a:blip r:embed="rId2"/>
          <a:srcRect t="3320" b="2052"/>
          <a:stretch/>
        </p:blipFill>
        <p:spPr>
          <a:xfrm>
            <a:off x="1104900" y="1752600"/>
            <a:ext cx="6934200" cy="4343400"/>
          </a:xfrm>
        </p:spPr>
      </p:pic>
    </p:spTree>
    <p:extLst>
      <p:ext uri="{BB962C8B-B14F-4D97-AF65-F5344CB8AC3E}">
        <p14:creationId xmlns:p14="http://schemas.microsoft.com/office/powerpoint/2010/main" val="2375337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Continue Statement</a:t>
            </a:r>
            <a:endParaRPr lang="en-US" dirty="0"/>
          </a:p>
        </p:txBody>
      </p:sp>
      <p:sp>
        <p:nvSpPr>
          <p:cNvPr id="4" name="Content Placeholder 3"/>
          <p:cNvSpPr>
            <a:spLocks noGrp="1"/>
          </p:cNvSpPr>
          <p:nvPr>
            <p:ph type="body" idx="1"/>
          </p:nvPr>
        </p:nvSpPr>
        <p:spPr/>
        <p:txBody>
          <a:bodyPr/>
          <a:lstStyle/>
          <a:p>
            <a:r>
              <a:rPr lang="en-US" dirty="0" smtClean="0">
                <a:solidFill>
                  <a:schemeClr val="tx1"/>
                </a:solidFill>
              </a:rPr>
              <a:t>A </a:t>
            </a:r>
            <a:r>
              <a:rPr lang="en-US" dirty="0" smtClean="0">
                <a:solidFill>
                  <a:schemeClr val="tx1"/>
                </a:solidFill>
                <a:latin typeface="Courier New"/>
                <a:cs typeface="Courier New"/>
              </a:rPr>
              <a:t>continue</a:t>
            </a:r>
            <a:r>
              <a:rPr lang="en-US" dirty="0" smtClean="0">
                <a:solidFill>
                  <a:schemeClr val="tx1"/>
                </a:solidFill>
              </a:rPr>
              <a:t> statement, if executed in a loop, means to immediately jump back to the top of the loop and re-evaluate the conditional</a:t>
            </a:r>
          </a:p>
          <a:p>
            <a:r>
              <a:rPr lang="en-US" dirty="0" smtClean="0">
                <a:solidFill>
                  <a:schemeClr val="tx1"/>
                </a:solidFill>
              </a:rPr>
              <a:t>Any remaining parts of the loop are skipped for the one iteration when the continue was </a:t>
            </a:r>
            <a:r>
              <a:rPr lang="en-US" dirty="0" err="1" smtClean="0">
                <a:solidFill>
                  <a:schemeClr val="tx1"/>
                </a:solidFill>
              </a:rPr>
              <a:t>exectued</a:t>
            </a:r>
            <a:endParaRPr lang="en-US" dirty="0">
              <a:solidFill>
                <a:schemeClr val="tx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2.21 : Part </a:t>
            </a:r>
            <a:r>
              <a:rPr lang="en-US" dirty="0"/>
              <a:t>of the </a:t>
            </a:r>
            <a:r>
              <a:rPr lang="en-US" dirty="0" smtClean="0"/>
              <a:t>Guessing </a:t>
            </a:r>
            <a:r>
              <a:rPr lang="en-US" dirty="0"/>
              <a:t>N</a:t>
            </a:r>
            <a:r>
              <a:rPr lang="en-US" dirty="0" smtClean="0"/>
              <a:t>umbers </a:t>
            </a:r>
            <a:r>
              <a:rPr lang="en-US" dirty="0"/>
              <a:t>P</a:t>
            </a:r>
            <a:r>
              <a:rPr lang="en-US" dirty="0" smtClean="0"/>
              <a:t>rogram</a:t>
            </a:r>
            <a:endParaRPr lang="en-US" dirty="0"/>
          </a:p>
        </p:txBody>
      </p:sp>
      <p:pic>
        <p:nvPicPr>
          <p:cNvPr id="5" name="Picture 2" descr="A guessing numbers code continues with 16 lines. The continuation code reads as follows. Line 1. 7 hash initialize the input number and the sum. Line 2. 8 number underscore s t r equals input left parentheses double quote Number colon double quote right parentheses. Line 3. 9 the underscore sum equals 0. Line 4. 10. Line 5. 11 hash stop if a period left parentheses period right parentheses is entered period. Line 6. 12 hash remember comma number underscore s t r is a string until we convert it. Line 7. 13 while number underscore s t r exclamation point equals double quote period double quote colon. Line 8. Indented once. 14 number equals I n t left parentheses number underscore s t r right parentheses. Line 9. Indented once. 15 if number percent 2 equals equals 1 colon. Hash number is not even left parentheses it is odd right parentheses. Line 10, indented twice. 16 print left parentheses double quote Error comma only even numbers please period double quote right parentheses. Line 11, indented twice. 17 number underscore s t r equals input left parentheses double quote Number colon double quote right parentheses. Line 12, indented twice. 18 continue. Hash if the number is not even comma ignore it. Line 13, indented once. 19 the underscore sum plus equals number. Line 14, indented once. 20. Number underscore s t r equals input left parentheses double quote Number colon double quote right parentheses. Line 15. 21. Line 16. 22 print left parentheses double quote The sum is colon double quote comma the underscore sum right parentheses."/>
          <p:cNvPicPr>
            <a:picLocks noGrp="1" noChangeAspect="1"/>
          </p:cNvPicPr>
          <p:nvPr>
            <p:ph sz="quarter" idx="4294967295"/>
          </p:nvPr>
        </p:nvPicPr>
        <p:blipFill>
          <a:blip r:embed="rId2"/>
          <a:stretch>
            <a:fillRect/>
          </a:stretch>
        </p:blipFill>
        <p:spPr>
          <a:xfrm>
            <a:off x="685800" y="1653644"/>
            <a:ext cx="7772400" cy="4475567"/>
          </a:xfrm>
        </p:spPr>
      </p:pic>
    </p:spTree>
    <p:extLst>
      <p:ext uri="{BB962C8B-B14F-4D97-AF65-F5344CB8AC3E}">
        <p14:creationId xmlns:p14="http://schemas.microsoft.com/office/powerpoint/2010/main" val="2508904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in Control : Break and Continue</a:t>
            </a:r>
            <a:endParaRPr lang="en-US" dirty="0"/>
          </a:p>
        </p:txBody>
      </p:sp>
      <p:sp>
        <p:nvSpPr>
          <p:cNvPr id="4" name="Content Placeholder 3"/>
          <p:cNvSpPr>
            <a:spLocks noGrp="1"/>
          </p:cNvSpPr>
          <p:nvPr>
            <p:ph type="body" idx="1"/>
          </p:nvPr>
        </p:nvSpPr>
        <p:spPr/>
        <p:txBody>
          <a:bodyPr/>
          <a:lstStyle/>
          <a:p>
            <a:r>
              <a:rPr lang="en-US" dirty="0" smtClean="0"/>
              <a:t>While loops are easiest read when the conditions of exit are clear</a:t>
            </a:r>
          </a:p>
          <a:p>
            <a:r>
              <a:rPr lang="en-US" dirty="0" smtClean="0"/>
              <a:t>Excessive use of continue and break within a loop suite make it more difficult to decide when the loop will exit and what parts of the suite will be executed each loop.</a:t>
            </a:r>
          </a:p>
          <a:p>
            <a:r>
              <a:rPr lang="en-US" dirty="0" smtClean="0"/>
              <a:t>Use them judiciously.</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pPr eaLnBrk="1" hangingPunct="1"/>
            <a:r>
              <a:rPr lang="en-US" sz="3600" dirty="0">
                <a:ea typeface="ＭＳ Ｐゴシック" pitchFamily="-109" charset="-128"/>
                <a:cs typeface="ＭＳ Ｐゴシック" pitchFamily="-109" charset="-128"/>
              </a:rPr>
              <a:t>While</a:t>
            </a:r>
            <a:r>
              <a:rPr lang="en-US" sz="3600" dirty="0" smtClean="0">
                <a:ea typeface="ＭＳ Ｐゴシック" pitchFamily="-109" charset="-128"/>
                <a:cs typeface="ＭＳ Ｐゴシック" pitchFamily="-109" charset="-128"/>
              </a:rPr>
              <a:t> Overview</a:t>
            </a:r>
            <a:endParaRPr lang="en-US" sz="3200" dirty="0">
              <a:solidFill>
                <a:schemeClr val="hlink"/>
              </a:solidFill>
              <a:ea typeface="ＭＳ Ｐゴシック" pitchFamily="-109" charset="-128"/>
              <a:cs typeface="ＭＳ Ｐゴシック" pitchFamily="-109" charset="-128"/>
            </a:endParaRPr>
          </a:p>
        </p:txBody>
      </p:sp>
      <p:sp>
        <p:nvSpPr>
          <p:cNvPr id="41987" name="Text Placeholder 1"/>
          <p:cNvSpPr>
            <a:spLocks noGrp="1" noChangeArrowheads="1"/>
          </p:cNvSpPr>
          <p:nvPr>
            <p:ph type="body" idx="1"/>
          </p:nvPr>
        </p:nvSpPr>
        <p:spPr>
          <a:xfrm>
            <a:off x="457200" y="1600201"/>
            <a:ext cx="8229600" cy="457200"/>
          </a:xfrm>
        </p:spPr>
        <p:txBody>
          <a:bodyPr/>
          <a:lstStyle/>
          <a:p>
            <a:pPr eaLnBrk="1" hangingPunct="1">
              <a:lnSpc>
                <a:spcPct val="90000"/>
              </a:lnSpc>
              <a:buFont typeface="Wingdings" pitchFamily="-109" charset="2"/>
              <a:buNone/>
            </a:pPr>
            <a:r>
              <a:rPr lang="en-US" sz="2400" dirty="0">
                <a:ea typeface="ＭＳ Ｐゴシック" pitchFamily="-109" charset="-128"/>
                <a:cs typeface="ＭＳ Ｐゴシック" pitchFamily="-109" charset="-128"/>
              </a:rPr>
              <a:t>while test1</a:t>
            </a:r>
            <a:r>
              <a:rPr lang="en-US" sz="2400" dirty="0" smtClean="0">
                <a:ea typeface="ＭＳ Ｐゴシック" pitchFamily="-109" charset="-128"/>
                <a:cs typeface="ＭＳ Ｐゴシック" pitchFamily="-109" charset="-128"/>
              </a:rPr>
              <a:t>:</a:t>
            </a:r>
            <a:endParaRPr lang="en-US" sz="2400" dirty="0">
              <a:ea typeface="ＭＳ Ｐゴシック" pitchFamily="-109" charset="-128"/>
              <a:cs typeface="ＭＳ Ｐゴシック" pitchFamily="-109" charset="-128"/>
            </a:endParaRPr>
          </a:p>
        </p:txBody>
      </p:sp>
      <p:sp>
        <p:nvSpPr>
          <p:cNvPr id="2" name="Text Placeholder 2"/>
          <p:cNvSpPr>
            <a:spLocks noGrp="1"/>
          </p:cNvSpPr>
          <p:nvPr>
            <p:ph type="body" idx="13"/>
          </p:nvPr>
        </p:nvSpPr>
        <p:spPr>
          <a:xfrm>
            <a:off x="492033" y="2222861"/>
            <a:ext cx="8229600" cy="2044339"/>
          </a:xfrm>
        </p:spPr>
        <p:txBody>
          <a:bodyPr/>
          <a:lstStyle/>
          <a:p>
            <a:pPr eaLnBrk="1" hangingPunct="1">
              <a:lnSpc>
                <a:spcPct val="90000"/>
              </a:lnSpc>
              <a:buFont typeface="Wingdings" pitchFamily="-109" charset="2"/>
              <a:buNone/>
            </a:pPr>
            <a:r>
              <a:rPr lang="en-US" dirty="0">
                <a:ea typeface="ＭＳ Ｐゴシック" pitchFamily="-109" charset="-128"/>
                <a:cs typeface="ＭＳ Ｐゴシック" pitchFamily="-109" charset="-128"/>
              </a:rPr>
              <a:t>statement_list_1</a:t>
            </a:r>
          </a:p>
          <a:p>
            <a:pPr eaLnBrk="1" hangingPunct="1">
              <a:lnSpc>
                <a:spcPct val="90000"/>
              </a:lnSpc>
              <a:buFont typeface="Wingdings" pitchFamily="-109" charset="2"/>
              <a:buNone/>
            </a:pPr>
            <a:r>
              <a:rPr lang="en-US" dirty="0" smtClean="0">
                <a:ea typeface="ＭＳ Ｐゴシック" pitchFamily="-109" charset="-128"/>
                <a:cs typeface="ＭＳ Ｐゴシック" pitchFamily="-109" charset="-128"/>
              </a:rPr>
              <a:t>if test2: break	# </a:t>
            </a:r>
            <a:r>
              <a:rPr lang="en-US" dirty="0">
                <a:ea typeface="ＭＳ Ｐゴシック" pitchFamily="-109" charset="-128"/>
                <a:cs typeface="ＭＳ Ｐゴシック" pitchFamily="-109" charset="-128"/>
              </a:rPr>
              <a:t>Exit loop </a:t>
            </a:r>
            <a:r>
              <a:rPr lang="en-US" u="sng" dirty="0">
                <a:ea typeface="ＭＳ Ｐゴシック" pitchFamily="-109" charset="-128"/>
                <a:cs typeface="ＭＳ Ｐゴシック" pitchFamily="-109" charset="-128"/>
              </a:rPr>
              <a:t>now</a:t>
            </a:r>
            <a:r>
              <a:rPr lang="en-US" dirty="0">
                <a:ea typeface="ＭＳ Ｐゴシック" pitchFamily="-109" charset="-128"/>
                <a:cs typeface="ＭＳ Ｐゴシック" pitchFamily="-109" charset="-128"/>
              </a:rPr>
              <a:t>; skip else</a:t>
            </a:r>
          </a:p>
          <a:p>
            <a:pPr eaLnBrk="1" hangingPunct="1">
              <a:lnSpc>
                <a:spcPct val="90000"/>
              </a:lnSpc>
              <a:buFont typeface="Wingdings" pitchFamily="-109" charset="2"/>
              <a:buNone/>
            </a:pPr>
            <a:r>
              <a:rPr lang="en-US" dirty="0" smtClean="0">
                <a:ea typeface="ＭＳ Ｐゴシック" pitchFamily="-109" charset="-128"/>
                <a:cs typeface="ＭＳ Ｐゴシック" pitchFamily="-109" charset="-128"/>
              </a:rPr>
              <a:t>if test3: continue	# </a:t>
            </a:r>
            <a:r>
              <a:rPr lang="en-US" dirty="0">
                <a:ea typeface="ＭＳ Ｐゴシック" pitchFamily="-109" charset="-128"/>
                <a:cs typeface="ＭＳ Ｐゴシック" pitchFamily="-109" charset="-128"/>
              </a:rPr>
              <a:t>Go to top of loop </a:t>
            </a:r>
            <a:r>
              <a:rPr lang="en-US" u="sng" dirty="0">
                <a:ea typeface="ＭＳ Ｐゴシック" pitchFamily="-109" charset="-128"/>
                <a:cs typeface="ＭＳ Ｐゴシック" pitchFamily="-109" charset="-128"/>
              </a:rPr>
              <a:t>now</a:t>
            </a:r>
          </a:p>
          <a:p>
            <a:pPr eaLnBrk="1" hangingPunct="1">
              <a:lnSpc>
                <a:spcPct val="90000"/>
              </a:lnSpc>
              <a:buFont typeface="Wingdings" pitchFamily="-109" charset="2"/>
              <a:buNone/>
            </a:pPr>
            <a:r>
              <a:rPr lang="en-US" dirty="0" smtClean="0">
                <a:ea typeface="ＭＳ Ｐゴシック" pitchFamily="-109" charset="-128"/>
                <a:cs typeface="ＭＳ Ｐゴシック" pitchFamily="-109" charset="-128"/>
              </a:rPr>
              <a:t># </a:t>
            </a:r>
            <a:r>
              <a:rPr lang="en-US" dirty="0">
                <a:ea typeface="ＭＳ Ｐゴシック" pitchFamily="-109" charset="-128"/>
                <a:cs typeface="ＭＳ Ｐゴシック" pitchFamily="-109" charset="-128"/>
              </a:rPr>
              <a:t>more </a:t>
            </a:r>
            <a:r>
              <a:rPr lang="en-US" dirty="0" smtClean="0">
                <a:ea typeface="ＭＳ Ｐゴシック" pitchFamily="-109" charset="-128"/>
                <a:cs typeface="ＭＳ Ｐゴシック" pitchFamily="-109" charset="-128"/>
              </a:rPr>
              <a:t>statements</a:t>
            </a:r>
            <a:endParaRPr lang="en-US" dirty="0">
              <a:ea typeface="ＭＳ Ｐゴシック" pitchFamily="-109" charset="-128"/>
              <a:cs typeface="ＭＳ Ｐゴシック" pitchFamily="-109" charset="-128"/>
            </a:endParaRPr>
          </a:p>
        </p:txBody>
      </p:sp>
      <p:sp>
        <p:nvSpPr>
          <p:cNvPr id="3" name="Text Placeholder 3"/>
          <p:cNvSpPr>
            <a:spLocks noGrp="1"/>
          </p:cNvSpPr>
          <p:nvPr>
            <p:ph type="body" idx="14"/>
          </p:nvPr>
        </p:nvSpPr>
        <p:spPr>
          <a:xfrm>
            <a:off x="531222" y="4267201"/>
            <a:ext cx="8255726" cy="990600"/>
          </a:xfrm>
        </p:spPr>
        <p:txBody>
          <a:bodyPr/>
          <a:lstStyle/>
          <a:p>
            <a:pPr eaLnBrk="1" hangingPunct="1">
              <a:lnSpc>
                <a:spcPct val="90000"/>
              </a:lnSpc>
              <a:buFont typeface="Wingdings" pitchFamily="-109" charset="2"/>
              <a:buNone/>
            </a:pPr>
            <a:r>
              <a:rPr lang="en-US" dirty="0">
                <a:ea typeface="ＭＳ Ｐゴシック" pitchFamily="-109" charset="-128"/>
                <a:cs typeface="ＭＳ Ｐゴシック" pitchFamily="-109" charset="-128"/>
              </a:rPr>
              <a:t>else</a:t>
            </a:r>
            <a:r>
              <a:rPr lang="en-US" dirty="0" smtClean="0">
                <a:ea typeface="ＭＳ Ｐゴシック" pitchFamily="-109" charset="-128"/>
                <a:cs typeface="ＭＳ Ｐゴシック" pitchFamily="-109" charset="-128"/>
              </a:rPr>
              <a:t>:</a:t>
            </a:r>
          </a:p>
          <a:p>
            <a:pPr eaLnBrk="1" hangingPunct="1">
              <a:lnSpc>
                <a:spcPct val="90000"/>
              </a:lnSpc>
              <a:buFont typeface="Wingdings" pitchFamily="-109" charset="2"/>
              <a:buNone/>
            </a:pPr>
            <a:r>
              <a:rPr lang="en-US" dirty="0" smtClean="0">
                <a:ea typeface="ＭＳ Ｐゴシック" pitchFamily="-109" charset="-128"/>
                <a:cs typeface="ＭＳ Ｐゴシック" pitchFamily="-109" charset="-128"/>
              </a:rPr>
              <a:t>statement_list_2	# </a:t>
            </a:r>
            <a:r>
              <a:rPr lang="en-US" dirty="0">
                <a:ea typeface="ＭＳ Ｐゴシック" pitchFamily="-109" charset="-128"/>
                <a:cs typeface="ＭＳ Ｐゴシック" pitchFamily="-109" charset="-128"/>
              </a:rPr>
              <a:t>If we </a:t>
            </a:r>
            <a:r>
              <a:rPr lang="en-US" dirty="0" err="1">
                <a:ea typeface="ＭＳ Ｐゴシック" pitchFamily="-109" charset="-128"/>
                <a:cs typeface="ＭＳ Ｐゴシック" pitchFamily="-109" charset="-128"/>
              </a:rPr>
              <a:t>didn</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t hit a </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break</a:t>
            </a:r>
            <a:r>
              <a:rPr lang="fr-FR" dirty="0" smtClean="0">
                <a:ea typeface="ＭＳ Ｐゴシック" pitchFamily="-109" charset="-128"/>
                <a:cs typeface="ＭＳ Ｐゴシック" pitchFamily="-109" charset="-128"/>
              </a:rPr>
              <a:t>'</a:t>
            </a:r>
            <a:endParaRPr lang="en-US" dirty="0">
              <a:solidFill>
                <a:schemeClr val="accent2"/>
              </a:solidFill>
              <a:ea typeface="ＭＳ Ｐゴシック" pitchFamily="-109" charset="-128"/>
              <a:cs typeface="ＭＳ Ｐゴシック" pitchFamily="-109" charset="-128"/>
            </a:endParaRPr>
          </a:p>
        </p:txBody>
      </p:sp>
      <p:sp>
        <p:nvSpPr>
          <p:cNvPr id="5" name="Text Placeholder 4"/>
          <p:cNvSpPr>
            <a:spLocks noGrp="1"/>
          </p:cNvSpPr>
          <p:nvPr>
            <p:ph type="body" idx="16"/>
          </p:nvPr>
        </p:nvSpPr>
        <p:spPr>
          <a:xfrm>
            <a:off x="570411" y="5564777"/>
            <a:ext cx="8116389" cy="607423"/>
          </a:xfrm>
        </p:spPr>
        <p:txBody>
          <a:bodyPr/>
          <a:lstStyle/>
          <a:p>
            <a:pPr marL="0" indent="0">
              <a:buNone/>
            </a:pPr>
            <a:r>
              <a:rPr lang="en-US" dirty="0">
                <a:ea typeface="ＭＳ Ｐゴシック" pitchFamily="-109" charset="-128"/>
                <a:cs typeface="ＭＳ Ｐゴシック" pitchFamily="-109" charset="-128"/>
              </a:rPr>
              <a:t># </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break</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 or </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continue</a:t>
            </a:r>
            <a:r>
              <a:rPr lang="fr-FR" dirty="0">
                <a:ea typeface="ＭＳ Ｐゴシック" pitchFamily="-109" charset="-128"/>
                <a:cs typeface="ＭＳ Ｐゴシック" pitchFamily="-109" charset="-128"/>
              </a:rPr>
              <a:t>'</a:t>
            </a:r>
            <a:r>
              <a:rPr lang="en-US" dirty="0">
                <a:ea typeface="ＭＳ Ｐゴシック" pitchFamily="-109" charset="-128"/>
                <a:cs typeface="ＭＳ Ｐゴシック" pitchFamily="-109" charset="-128"/>
              </a:rPr>
              <a:t> lines can appear anywhere</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Range and for loop</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Function</a:t>
            </a:r>
            <a:endParaRPr lang="en-US" dirty="0"/>
          </a:p>
        </p:txBody>
      </p:sp>
      <p:sp>
        <p:nvSpPr>
          <p:cNvPr id="3" name="Content Placeholder 2"/>
          <p:cNvSpPr>
            <a:spLocks noGrp="1"/>
          </p:cNvSpPr>
          <p:nvPr>
            <p:ph type="body" idx="1"/>
          </p:nvPr>
        </p:nvSpPr>
        <p:spPr/>
        <p:txBody>
          <a:bodyPr/>
          <a:lstStyle/>
          <a:p>
            <a:r>
              <a:rPr lang="en-US" dirty="0" smtClean="0"/>
              <a:t>The range function represents a sequence of integers</a:t>
            </a:r>
          </a:p>
          <a:p>
            <a:r>
              <a:rPr lang="en-US" dirty="0" smtClean="0"/>
              <a:t>The range function takes 3 arguments:</a:t>
            </a:r>
          </a:p>
          <a:p>
            <a:pPr lvl="1"/>
            <a:r>
              <a:rPr lang="en-US" dirty="0" smtClean="0"/>
              <a:t>The beginning of the range. Assumed to be 0 if not provided</a:t>
            </a:r>
          </a:p>
          <a:p>
            <a:pPr lvl="1"/>
            <a:r>
              <a:rPr lang="en-US" dirty="0" smtClean="0"/>
              <a:t>The end of the range, but not inclusive (up to but not including the number). Required</a:t>
            </a:r>
          </a:p>
          <a:p>
            <a:pPr lvl="1"/>
            <a:r>
              <a:rPr lang="en-US" dirty="0" smtClean="0"/>
              <a:t>The step of the range. Assumed to be 1 if not provided</a:t>
            </a:r>
          </a:p>
          <a:p>
            <a:r>
              <a:rPr lang="en-US" dirty="0" smtClean="0"/>
              <a:t>If only one </a:t>
            </a:r>
            <a:r>
              <a:rPr lang="en-US" dirty="0" err="1" smtClean="0"/>
              <a:t>arg</a:t>
            </a:r>
            <a:r>
              <a:rPr lang="en-US" dirty="0" smtClean="0"/>
              <a:t> provided, assumed to be the end value</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the Sequence</a:t>
            </a:r>
            <a:endParaRPr lang="en-US" dirty="0"/>
          </a:p>
        </p:txBody>
      </p:sp>
      <p:pic>
        <p:nvPicPr>
          <p:cNvPr id="4" name="Picture 3" descr="Code has 2 lines, as follows. Line 1. For n u m in range left parenthesis 1 comma 5 right parenthesis colon. Line 2, indented once. Print left parenthesis n u m right parenthesis."/>
          <p:cNvPicPr>
            <a:picLocks noChangeAspect="1"/>
          </p:cNvPicPr>
          <p:nvPr/>
        </p:nvPicPr>
        <p:blipFill>
          <a:blip r:embed="rId2"/>
          <a:stretch>
            <a:fillRect/>
          </a:stretch>
        </p:blipFill>
        <p:spPr>
          <a:xfrm>
            <a:off x="457200" y="1645591"/>
            <a:ext cx="4572000" cy="1209675"/>
          </a:xfrm>
          <a:prstGeom prst="rect">
            <a:avLst/>
          </a:prstGeom>
        </p:spPr>
      </p:pic>
      <p:sp>
        <p:nvSpPr>
          <p:cNvPr id="3" name="Content Placeholder 2"/>
          <p:cNvSpPr>
            <a:spLocks noGrp="1"/>
          </p:cNvSpPr>
          <p:nvPr>
            <p:ph type="body" idx="1"/>
          </p:nvPr>
        </p:nvSpPr>
        <p:spPr>
          <a:xfrm>
            <a:off x="457200" y="3200400"/>
            <a:ext cx="8229600" cy="2057400"/>
          </a:xfrm>
        </p:spPr>
        <p:txBody>
          <a:bodyPr/>
          <a:lstStyle/>
          <a:p>
            <a:r>
              <a:rPr lang="en-US" dirty="0" smtClean="0"/>
              <a:t>Range represents the sequence 1, 2, 3, 4</a:t>
            </a:r>
          </a:p>
          <a:p>
            <a:r>
              <a:rPr lang="en-US" dirty="0" smtClean="0"/>
              <a:t>For loop assigns </a:t>
            </a:r>
            <a:r>
              <a:rPr lang="en-US" dirty="0" smtClean="0">
                <a:latin typeface="Courier New"/>
                <a:cs typeface="Courier New"/>
              </a:rPr>
              <a:t>num</a:t>
            </a:r>
            <a:r>
              <a:rPr lang="en-US" dirty="0" smtClean="0"/>
              <a:t> to each of the values in the sequence, one at a time, in sequence</a:t>
            </a:r>
          </a:p>
          <a:p>
            <a:r>
              <a:rPr lang="en-US" dirty="0" smtClean="0"/>
              <a:t>Prints each number (one number per line)</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Generates on Demand</a:t>
            </a:r>
            <a:endParaRPr lang="en-US" dirty="0"/>
          </a:p>
        </p:txBody>
      </p:sp>
      <p:sp>
        <p:nvSpPr>
          <p:cNvPr id="3" name="Content Placeholder 2"/>
          <p:cNvSpPr>
            <a:spLocks noGrp="1"/>
          </p:cNvSpPr>
          <p:nvPr>
            <p:ph type="body" idx="1"/>
          </p:nvPr>
        </p:nvSpPr>
        <p:spPr>
          <a:xfrm>
            <a:off x="457200" y="1600201"/>
            <a:ext cx="8229600" cy="609600"/>
          </a:xfrm>
        </p:spPr>
        <p:txBody>
          <a:bodyPr/>
          <a:lstStyle/>
          <a:p>
            <a:pPr marL="0" indent="0">
              <a:buNone/>
            </a:pPr>
            <a:r>
              <a:rPr lang="en-US" dirty="0" smtClean="0"/>
              <a:t>Range generates its values on demand</a:t>
            </a:r>
            <a:endParaRPr lang="en-US" dirty="0"/>
          </a:p>
        </p:txBody>
      </p:sp>
      <p:pic>
        <p:nvPicPr>
          <p:cNvPr id="4" name="Picture 3" descr="Code has 11 lines, as follows. Line 1. Greater than, greater than, greater than range left parenthesis 1 comma 10 right parenthesis. Line 2. Range left parenthesis 1 comma 10 right parenthesis. Line 3. Greater than, greater than, greater than my underscore range equals range left parenthesis 1 comma 10 right parenthesis. Line 4. Greater than, greater than, greater than type left parenthesis my underscore range right parenthesis. Line 5. Less than class quote range quote greater than. Line 6. Greater than, greater than, greater than l e n left parenthesis my underscore range right parenthesis. Line 7. 9. Line 8. Greater than, greater than, greater than for I in my underscore range colon. Line 9, indented once. Print left parenthesis I comma end equals quote space quote right parenthesis. Line 10, two paragraphs. 1 2 3 4 5 6 7 8 9. Line 11. Greater than, greater than, greater than."/>
          <p:cNvPicPr>
            <a:picLocks noChangeAspect="1"/>
          </p:cNvPicPr>
          <p:nvPr/>
        </p:nvPicPr>
        <p:blipFill>
          <a:blip r:embed="rId2"/>
          <a:stretch>
            <a:fillRect/>
          </a:stretch>
        </p:blipFill>
        <p:spPr>
          <a:xfrm>
            <a:off x="1981200" y="2362200"/>
            <a:ext cx="4038600" cy="3977409"/>
          </a:xfrm>
          <a:prstGeom prst="rect">
            <a:avLst/>
          </a:prstGeom>
        </p:spPr>
      </p:pic>
    </p:spTree>
    <p:extLst>
      <p:ext uri="{BB962C8B-B14F-4D97-AF65-F5344CB8AC3E}">
        <p14:creationId xmlns:p14="http://schemas.microsoft.com/office/powerpoint/2010/main" val="41226801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Hailstone example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noChangeArrowheads="1"/>
          </p:cNvSpPr>
          <p:nvPr>
            <p:ph type="title"/>
          </p:nvPr>
        </p:nvSpPr>
        <p:spPr/>
        <p:txBody>
          <a:bodyPr/>
          <a:lstStyle/>
          <a:p>
            <a:r>
              <a:rPr lang="en-US" dirty="0" smtClean="0"/>
              <a:t>Python Selection, Round 2</a:t>
            </a:r>
            <a:endParaRPr lang="en-US" dirty="0"/>
          </a:p>
        </p:txBody>
      </p:sp>
      <p:pic>
        <p:nvPicPr>
          <p:cNvPr id="8" name="Picture 2" descr="Code has 4 lines, as follows. Line 1. If Boolean expression colon. Line 2, indented once. Suite 1. Line 3. Else colon. Line 4, indented once. Suite 2. The process is as follows. Line 1, evaluate the Boolean. Line 2, if true, run suite 1. Line 4, if false, run suite 2."/>
          <p:cNvPicPr>
            <a:picLocks noChangeAspect="1"/>
          </p:cNvPicPr>
          <p:nvPr/>
        </p:nvPicPr>
        <p:blipFill>
          <a:blip r:embed="rId2"/>
          <a:stretch>
            <a:fillRect/>
          </a:stretch>
        </p:blipFill>
        <p:spPr>
          <a:xfrm>
            <a:off x="791718" y="2057400"/>
            <a:ext cx="7560564" cy="3768757"/>
          </a:xfrm>
          <a:prstGeom prst="rect">
            <a:avLst/>
          </a:prstGeom>
        </p:spPr>
      </p:pic>
    </p:spTree>
    <p:extLst>
      <p:ext uri="{BB962C8B-B14F-4D97-AF65-F5344CB8AC3E}">
        <p14:creationId xmlns:p14="http://schemas.microsoft.com/office/powerpoint/2010/main" val="1908006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Collatz</a:t>
            </a:r>
            <a:endParaRPr lang="en-US" dirty="0"/>
          </a:p>
        </p:txBody>
      </p:sp>
      <p:sp>
        <p:nvSpPr>
          <p:cNvPr id="3" name="Content Placeholder 2"/>
          <p:cNvSpPr>
            <a:spLocks noGrp="1"/>
          </p:cNvSpPr>
          <p:nvPr>
            <p:ph type="body" idx="1"/>
          </p:nvPr>
        </p:nvSpPr>
        <p:spPr/>
        <p:txBody>
          <a:bodyPr/>
          <a:lstStyle/>
          <a:p>
            <a:r>
              <a:rPr lang="en-US" dirty="0" smtClean="0"/>
              <a:t>The </a:t>
            </a:r>
            <a:r>
              <a:rPr lang="en-US" dirty="0" err="1" smtClean="0"/>
              <a:t>Collatz</a:t>
            </a:r>
            <a:r>
              <a:rPr lang="en-US" dirty="0" smtClean="0"/>
              <a:t> sequence is a simple algorithm applied to any positive integer</a:t>
            </a:r>
          </a:p>
          <a:p>
            <a:r>
              <a:rPr lang="en-US" dirty="0" smtClean="0"/>
              <a:t>In general, by applying this algorithm to your starting number you generate a sequence of other positive numbers, ending at 1</a:t>
            </a:r>
          </a:p>
          <a:p>
            <a:r>
              <a:rPr lang="en-US" dirty="0" smtClean="0"/>
              <a:t>Unproven whether every number ends in 1 (though strong evidence exists)</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type="body" idx="1"/>
          </p:nvPr>
        </p:nvSpPr>
        <p:spPr/>
        <p:txBody>
          <a:bodyPr/>
          <a:lstStyle/>
          <a:p>
            <a:pPr>
              <a:buNone/>
            </a:pPr>
            <a:r>
              <a:rPr lang="en-US" dirty="0" smtClean="0"/>
              <a:t>While the number does not equal one</a:t>
            </a:r>
          </a:p>
          <a:p>
            <a:r>
              <a:rPr lang="en-US" dirty="0" smtClean="0"/>
              <a:t>If the number is odd, multiply by 3 and add 1</a:t>
            </a:r>
          </a:p>
          <a:p>
            <a:r>
              <a:rPr lang="en-US" dirty="0" smtClean="0"/>
              <a:t>If the number is even, divide by 2</a:t>
            </a:r>
          </a:p>
          <a:p>
            <a:r>
              <a:rPr lang="en-US" dirty="0" smtClean="0"/>
              <a:t>Use the new number and reapply the algorithm</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and Odd</a:t>
            </a:r>
            <a:endParaRPr lang="en-US" dirty="0"/>
          </a:p>
        </p:txBody>
      </p:sp>
      <p:sp>
        <p:nvSpPr>
          <p:cNvPr id="3" name="Content Placeholder 2"/>
          <p:cNvSpPr>
            <a:spLocks noGrp="1"/>
          </p:cNvSpPr>
          <p:nvPr>
            <p:ph type="body" idx="1"/>
          </p:nvPr>
        </p:nvSpPr>
        <p:spPr>
          <a:xfrm>
            <a:off x="457200" y="1600201"/>
            <a:ext cx="4114800" cy="533400"/>
          </a:xfrm>
        </p:spPr>
        <p:txBody>
          <a:bodyPr/>
          <a:lstStyle/>
          <a:p>
            <a:pPr>
              <a:buNone/>
            </a:pPr>
            <a:r>
              <a:rPr lang="en-US" dirty="0" smtClean="0"/>
              <a:t>Use the remainder operator</a:t>
            </a:r>
          </a:p>
        </p:txBody>
      </p:sp>
      <p:pic>
        <p:nvPicPr>
          <p:cNvPr id="4" name="Picture 3" descr="Code has 3 lines, as follows. Line 1. If n u m percent 2 equals equals 0 colon hash even. Line 2. If n u m percent 2 equals equals 1 colon hash odd. Line 3. If n u m percent 2 colon hash odd left parenthesis why question mark question mark question mark right parenthesis."/>
          <p:cNvPicPr>
            <a:picLocks noChangeAspect="1"/>
          </p:cNvPicPr>
          <p:nvPr/>
        </p:nvPicPr>
        <p:blipFill>
          <a:blip r:embed="rId2"/>
          <a:stretch>
            <a:fillRect/>
          </a:stretch>
        </p:blipFill>
        <p:spPr>
          <a:xfrm>
            <a:off x="460248" y="2362200"/>
            <a:ext cx="6867525" cy="19431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2.25 : Hailstone </a:t>
            </a:r>
            <a:r>
              <a:rPr lang="en-US" dirty="0"/>
              <a:t>Sequence, L</a:t>
            </a:r>
            <a:r>
              <a:rPr lang="en-US" dirty="0" smtClean="0"/>
              <a:t>oop</a:t>
            </a:r>
            <a:endParaRPr lang="en-US" dirty="0"/>
          </a:p>
        </p:txBody>
      </p:sp>
      <p:pic>
        <p:nvPicPr>
          <p:cNvPr id="3" name="Picture 1" descr="Code has 21 lines, as follows. Line 1.  1 Hash generate a hailstone sequence. Line 2. 2 number underscore s t r equals input left parenthesis double quote enter a positive integer colon double quote right parenthesis. Line 3. 3 number equals I n t left parenthesis number underscore s t r right parenthesis. Line 4. 4 count equals 0. Line 5. 5. Line 6. 6. Print left parenthesis double quote starting with number colon double quote comma number right parenthesis. Line 7. 7 print left parenthesis double quote sequence is colon double quote comma end equals quote quote right parenthesis. Line 8. 8. Line 9. 9 while number greater than 1 colon hash stop when the sequence reaches 1. Line 10. 10. Line 11, indented once. 11 if number percent 2 colon hash number is odd. Line 12, indented twice. 12 number equals number times 3 plus 1. Line 13, indented once. 13 else colon hash number is even. Line 14, indented twice. 14 number equals number divide by 2. Line 15, indented once. 15 print left parenthesis number comma double quote comma double quote comma end equals quote quote right parenthesis hash add number to sequence. Line 16. 16. Line 17, indented once. 17 count plus equals 1 hash add to the count. Line 18. 18. Line 19. 19 else colon. Line 20, indented once. 20 print left parenthesis right parenthesis has blank line for nicer output. Line 21, indented once. 21 print left parenthesis double quote sequence is double quote comma count comma double quote numbers long double quote right parenthesis."/>
          <p:cNvPicPr>
            <a:picLocks noGrp="1" noChangeAspect="1"/>
          </p:cNvPicPr>
          <p:nvPr>
            <p:ph sz="quarter" idx="4294967295"/>
          </p:nvPr>
        </p:nvPicPr>
        <p:blipFill>
          <a:blip r:embed="rId2"/>
          <a:stretch>
            <a:fillRect/>
          </a:stretch>
        </p:blipFill>
        <p:spPr>
          <a:xfrm>
            <a:off x="990600" y="1752599"/>
            <a:ext cx="7025688" cy="4221163"/>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The Rules</a:t>
            </a:r>
            <a:endParaRPr lang="en-US" dirty="0"/>
          </a:p>
        </p:txBody>
      </p:sp>
      <p:sp>
        <p:nvSpPr>
          <p:cNvPr id="5" name="Content Placeholder 4"/>
          <p:cNvSpPr>
            <a:spLocks noGrp="1"/>
          </p:cNvSpPr>
          <p:nvPr>
            <p:ph type="body" idx="1"/>
          </p:nvPr>
        </p:nvSpPr>
        <p:spPr/>
        <p:txBody>
          <a:bodyPr/>
          <a:lstStyle/>
          <a:p>
            <a:pPr marL="429768" indent="-429768">
              <a:buFont typeface="+mj-lt"/>
              <a:buAutoNum type="arabicPeriod"/>
            </a:pPr>
            <a:r>
              <a:rPr lang="en-US" dirty="0" smtClean="0"/>
              <a:t>Think before you program!</a:t>
            </a:r>
          </a:p>
          <a:p>
            <a:pPr marL="429768" indent="-429768">
              <a:buFont typeface="+mj-lt"/>
              <a:buAutoNum type="arabicPeriod"/>
            </a:pPr>
            <a:r>
              <a:rPr lang="en-US" dirty="0" smtClean="0"/>
              <a:t>A program is a human-readable essay on problem solving that also happens to execute on a computer.</a:t>
            </a:r>
          </a:p>
          <a:p>
            <a:pPr marL="429768" indent="-429768">
              <a:buFont typeface="+mj-lt"/>
              <a:buAutoNum type="arabicPeriod"/>
            </a:pPr>
            <a:r>
              <a:rPr lang="en-US" dirty="0" smtClean="0"/>
              <a:t>The best way to improve your programming and problem solving skills is to practice!</a:t>
            </a:r>
          </a:p>
          <a:p>
            <a:pPr marL="429768" indent="-429768">
              <a:buFont typeface="+mj-lt"/>
              <a:buAutoNum type="arabicPeriod"/>
            </a:pPr>
            <a:r>
              <a:rPr lang="en-US" dirty="0" smtClean="0"/>
              <a:t>A foolish consistency is the hobgoblin of little minds</a:t>
            </a:r>
          </a:p>
          <a:p>
            <a:pPr marL="429768" indent="-429768">
              <a:buFont typeface="+mj-lt"/>
              <a:buAutoNum type="arabicPeriod"/>
            </a:pPr>
            <a:r>
              <a:rPr lang="en-US" dirty="0" smtClean="0"/>
              <a:t>Test your code, often and thoroughly</a:t>
            </a:r>
          </a:p>
        </p:txBody>
      </p:sp>
    </p:spTree>
    <p:extLst>
      <p:ext uri="{BB962C8B-B14F-4D97-AF65-F5344CB8AC3E}">
        <p14:creationId xmlns:p14="http://schemas.microsoft.com/office/powerpoint/2010/main" val="1729859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88593510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1172</TotalTime>
  <Words>2510</Words>
  <Application>Microsoft Office PowerPoint</Application>
  <PresentationFormat>On-screen Show (4:3)</PresentationFormat>
  <Paragraphs>464</Paragraphs>
  <Slides>95</Slides>
  <Notes>26</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95</vt:i4>
      </vt:variant>
    </vt:vector>
  </HeadingPairs>
  <TitlesOfParts>
    <vt:vector size="106" baseType="lpstr">
      <vt:lpstr>ＭＳ Ｐゴシック</vt:lpstr>
      <vt:lpstr>Arial</vt:lpstr>
      <vt:lpstr>Calibri</vt:lpstr>
      <vt:lpstr>Courier New</vt:lpstr>
      <vt:lpstr>Noto Sans Symbols</vt:lpstr>
      <vt:lpstr>Times New Roman</vt:lpstr>
      <vt:lpstr>Verdana</vt:lpstr>
      <vt:lpstr>Wingdings</vt:lpstr>
      <vt:lpstr>508 Lecture</vt:lpstr>
      <vt:lpstr>1_508 Lecture</vt:lpstr>
      <vt:lpstr>Equation</vt:lpstr>
      <vt:lpstr>The Practice of Computing Using Python</vt:lpstr>
      <vt:lpstr>Control, Quick Overview</vt:lpstr>
      <vt:lpstr>Selection (1 of 3)</vt:lpstr>
      <vt:lpstr>Selection (2 of 3)</vt:lpstr>
      <vt:lpstr>Selection (3 of 3)</vt:lpstr>
      <vt:lpstr>Booleans for Decisions</vt:lpstr>
      <vt:lpstr>Python if statement</vt:lpstr>
      <vt:lpstr>Warning about Indentation</vt:lpstr>
      <vt:lpstr>Python Selection, Round 2</vt:lpstr>
      <vt:lpstr>The if-else Statement</vt:lpstr>
      <vt:lpstr>Safe Lead in Basketball</vt:lpstr>
      <vt:lpstr>The Algorithm</vt:lpstr>
      <vt:lpstr>Code Listing 2.3: First Cut</vt:lpstr>
      <vt:lpstr>Code Listing 2.4 :Second Cut</vt:lpstr>
      <vt:lpstr>Code Listing 2.7</vt:lpstr>
      <vt:lpstr>Repetition, Quick Overview</vt:lpstr>
      <vt:lpstr>Repeating Statements</vt:lpstr>
      <vt:lpstr>While and For statements</vt:lpstr>
      <vt:lpstr>While Loop (1 of 2)</vt:lpstr>
      <vt:lpstr>While Loop (2 of 2)</vt:lpstr>
      <vt:lpstr>Repeat While the Boolean is True</vt:lpstr>
      <vt:lpstr>Code Listing 2.8</vt:lpstr>
      <vt:lpstr>General approach to a while</vt:lpstr>
      <vt:lpstr>for and iteration (1 of 2)</vt:lpstr>
      <vt:lpstr>for and iteration (2 of 2)</vt:lpstr>
      <vt:lpstr>Perfect Number Example</vt:lpstr>
      <vt:lpstr>A Perfect Number</vt:lpstr>
      <vt:lpstr>Abundant, Deficient</vt:lpstr>
      <vt:lpstr>Design</vt:lpstr>
      <vt:lpstr>Code Listing 2.10 : Check Perfection</vt:lpstr>
      <vt:lpstr>Code Listing 2.11 : Sum Divisors</vt:lpstr>
      <vt:lpstr>Improving the Perfect Number Program</vt:lpstr>
      <vt:lpstr>Code Listing 2.13 : Examine a Range of Numbers</vt:lpstr>
      <vt:lpstr>Code Listing 2.15 : Classify Range of Numbers</vt:lpstr>
      <vt:lpstr>Control in Depth</vt:lpstr>
      <vt:lpstr>Boolean Expressions</vt:lpstr>
      <vt:lpstr>What is True, and What is False</vt:lpstr>
      <vt:lpstr>Boolean Expression</vt:lpstr>
      <vt:lpstr>Relational Operators</vt:lpstr>
      <vt:lpstr>What Does Equality Mean? (1 of 2)</vt:lpstr>
      <vt:lpstr>What Does Equality Mean? (2 of 2)</vt:lpstr>
      <vt:lpstr>Equal vs. Same</vt:lpstr>
      <vt:lpstr>Chained Comparisons</vt:lpstr>
      <vt:lpstr>Pitfall</vt:lpstr>
      <vt:lpstr>Compare Using “Close Enough”</vt:lpstr>
      <vt:lpstr>Compound Expressions</vt:lpstr>
      <vt:lpstr>Truth Tables (1 of 5)</vt:lpstr>
      <vt:lpstr>Truth Tables (2 of 5)</vt:lpstr>
      <vt:lpstr>Truth Tables (3 of 5)</vt:lpstr>
      <vt:lpstr>Truth Tables (4 of 5)</vt:lpstr>
      <vt:lpstr>Truth Tables (5 of 5)</vt:lpstr>
      <vt:lpstr>Compound Evaluation</vt:lpstr>
      <vt:lpstr>Precedence and Associativity (1 of 2)</vt:lpstr>
      <vt:lpstr>Precedence and Associativity (2 of 2)</vt:lpstr>
      <vt:lpstr>Boolean Operators versus Relationals </vt:lpstr>
      <vt:lpstr>Remember!</vt:lpstr>
      <vt:lpstr>Ego Search on Google (1 of 2)</vt:lpstr>
      <vt:lpstr>Ego Search on Google (2 of 2)</vt:lpstr>
      <vt:lpstr>More on Assignments</vt:lpstr>
      <vt:lpstr>Remember Assignments?</vt:lpstr>
      <vt:lpstr>Can do Multiple Assignments</vt:lpstr>
      <vt:lpstr>Traditional Swap</vt:lpstr>
      <vt:lpstr>Swap Using Multiple Assignment</vt:lpstr>
      <vt:lpstr>Chaining for Assignment</vt:lpstr>
      <vt:lpstr>More Control: Selection</vt:lpstr>
      <vt:lpstr>Compound Statements</vt:lpstr>
      <vt:lpstr>General Format, Suites</vt:lpstr>
      <vt:lpstr>Have Seen 2 Forms of Selection</vt:lpstr>
      <vt:lpstr>Python Selection, Round 3</vt:lpstr>
      <vt:lpstr>if, elif, else, The Process</vt:lpstr>
      <vt:lpstr>Code Listing 2.16 : Using elif</vt:lpstr>
      <vt:lpstr>Code Listing 2.19 : Updated Perfect Number classification</vt:lpstr>
      <vt:lpstr>More Control: Repetition</vt:lpstr>
      <vt:lpstr>Developing a While Loop</vt:lpstr>
      <vt:lpstr>Issues:</vt:lpstr>
      <vt:lpstr>While Loop, Round Two</vt:lpstr>
      <vt:lpstr>while With else (1 of 2)</vt:lpstr>
      <vt:lpstr>while With else (2 of 2)</vt:lpstr>
      <vt:lpstr>Break Statement</vt:lpstr>
      <vt:lpstr>Code Listing 2.20 : Loop, Hi Lo Game</vt:lpstr>
      <vt:lpstr>Continue Statement</vt:lpstr>
      <vt:lpstr>Code Listing 2.21 : Part of the Guessing Numbers Program</vt:lpstr>
      <vt:lpstr>Change in Control : Break and Continue</vt:lpstr>
      <vt:lpstr>While Overview</vt:lpstr>
      <vt:lpstr>Range and for loop</vt:lpstr>
      <vt:lpstr>Range Function</vt:lpstr>
      <vt:lpstr>Iterating Through the Sequence</vt:lpstr>
      <vt:lpstr>Range Generates on Demand</vt:lpstr>
      <vt:lpstr>Hailstone example</vt:lpstr>
      <vt:lpstr>Collatz</vt:lpstr>
      <vt:lpstr>Algorithm</vt:lpstr>
      <vt:lpstr>Even and Odd</vt:lpstr>
      <vt:lpstr>Code Listing 2.25 : Hailstone Sequence, Loop</vt:lpstr>
      <vt:lpstr>The Rules</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dc:title>
  <dc:subject>Engineering Computer Science</dc:subject>
  <dc:creator>Punch/Enbody</dc:creator>
  <cp:keywords>Engineering Computer Science</cp:keywords>
  <cp:lastModifiedBy>Janakiraman, Kuyil Mozhi (Cognizant)</cp:lastModifiedBy>
  <cp:revision>91</cp:revision>
  <dcterms:created xsi:type="dcterms:W3CDTF">2012-03-21T18:49:41Z</dcterms:created>
  <dcterms:modified xsi:type="dcterms:W3CDTF">2018-03-21T10:12:16Z</dcterms:modified>
</cp:coreProperties>
</file>